
<file path=[Content_Types].xml><?xml version="1.0" encoding="utf-8"?>
<Types xmlns="http://schemas.openxmlformats.org/package/2006/content-types">
  <Default Extension="emf" ContentType="image/x-emf"/>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257" r:id="rId3"/>
    <p:sldId id="259" r:id="rId4"/>
    <p:sldId id="263" r:id="rId5"/>
    <p:sldId id="264" r:id="rId6"/>
    <p:sldId id="265" r:id="rId7"/>
    <p:sldId id="262" r:id="rId8"/>
    <p:sldId id="271" r:id="rId9"/>
    <p:sldId id="268" r:id="rId10"/>
    <p:sldId id="269" r:id="rId11"/>
    <p:sldId id="275" r:id="rId12"/>
    <p:sldId id="292" r:id="rId13"/>
    <p:sldId id="293" r:id="rId14"/>
    <p:sldId id="294" r:id="rId15"/>
    <p:sldId id="295" r:id="rId16"/>
    <p:sldId id="296" r:id="rId17"/>
    <p:sldId id="260" r:id="rId18"/>
    <p:sldId id="276" r:id="rId19"/>
    <p:sldId id="281" r:id="rId20"/>
    <p:sldId id="282" r:id="rId21"/>
    <p:sldId id="283" r:id="rId22"/>
    <p:sldId id="284" r:id="rId23"/>
    <p:sldId id="285" r:id="rId24"/>
    <p:sldId id="286" r:id="rId25"/>
    <p:sldId id="287" r:id="rId26"/>
    <p:sldId id="288" r:id="rId27"/>
    <p:sldId id="289" r:id="rId28"/>
    <p:sldId id="261" r:id="rId29"/>
    <p:sldId id="273" r:id="rId30"/>
    <p:sldId id="290" r:id="rId31"/>
    <p:sldId id="291" r:id="rId32"/>
    <p:sldId id="278" r:id="rId33"/>
    <p:sldId id="28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23" autoAdjust="0"/>
    <p:restoredTop sz="83224" autoAdjust="0"/>
  </p:normalViewPr>
  <p:slideViewPr>
    <p:cSldViewPr snapToGrid="0" showGuides="1">
      <p:cViewPr varScale="1">
        <p:scale>
          <a:sx n="55" d="100"/>
          <a:sy n="55" d="100"/>
        </p:scale>
        <p:origin x="96" y="498"/>
      </p:cViewPr>
      <p:guideLst>
        <p:guide orient="horz" pos="2137"/>
        <p:guide pos="3885"/>
        <p:guide orient="horz" pos="1525"/>
      </p:guideLst>
    </p:cSldViewPr>
  </p:slideViewPr>
  <p:outlineViewPr>
    <p:cViewPr>
      <p:scale>
        <a:sx n="33" d="100"/>
        <a:sy n="33" d="100"/>
      </p:scale>
      <p:origin x="0" y="0"/>
    </p:cViewPr>
  </p:outlineViewPr>
  <p:notesTextViewPr>
    <p:cViewPr>
      <p:scale>
        <a:sx n="1" d="1"/>
        <a:sy n="1" d="1"/>
      </p:scale>
      <p:origin x="0" y="-4764"/>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zh.wikipedia.org/wiki/%E6%9C%80%E7%9F%AD%E8%B7%AF%E9%97%AE%E9%A2%98"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zh.wikipedia.org/w/index.php?title=%E4%B8%AD%E5%BF%83%E6%80%A7&amp;action=edit&amp;redlink=1" TargetMode="External"/><Relationship Id="rId4" Type="http://schemas.openxmlformats.org/officeDocument/2006/relationships/hyperlink" Target="https://zh.wikipedia.org/wiki/%E5%9B%BE_(%E6%95%B0%E5%AD%A6)"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rxiv.org/pdf/0803.0476.pdfVS3qRtEv4zan-0XC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rxiv.org/pdf/0803.0476.pdfVS3qRtEv4zan-0XCA"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各位老师和同学大家上午好，我是陈小龙。</a:t>
            </a:r>
            <a:r>
              <a:rPr lang="en-US" altLang="zh-CN" sz="4000" dirty="0"/>
              <a:t> </a:t>
            </a:r>
          </a:p>
          <a:p>
            <a:r>
              <a:rPr lang="en-US" altLang="zh-CN" dirty="0"/>
              <a:t>——————————————————————————</a:t>
            </a:r>
          </a:p>
          <a:p>
            <a:endParaRPr lang="en-US" altLang="zh-CN" dirty="0"/>
          </a:p>
          <a:p>
            <a:r>
              <a:rPr lang="zh-CN" altLang="en-US" dirty="0"/>
              <a:t>我的答辩论文题目是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a:t>
            </a:r>
            <a:endParaRPr lang="en-US" altLang="zh-CN" dirty="0"/>
          </a:p>
          <a:p>
            <a:endParaRPr lang="en-US" altLang="zh-CN" dirty="0"/>
          </a:p>
          <a:p>
            <a:r>
              <a:rPr lang="zh-CN" altLang="en-US" dirty="0"/>
              <a:t>导师是祝园园副教授</a:t>
            </a:r>
            <a:endParaRPr lang="en-US" altLang="zh-CN" dirty="0"/>
          </a:p>
          <a:p>
            <a:endParaRPr lang="en-US" altLang="zh-CN" dirty="0"/>
          </a:p>
          <a:p>
            <a:r>
              <a:rPr lang="en-US" altLang="zh-CN" dirty="0"/>
              <a:t>——————————————————————————</a:t>
            </a:r>
          </a:p>
          <a:p>
            <a:endParaRPr lang="en-US" altLang="zh-CN" dirty="0"/>
          </a:p>
          <a:p>
            <a:r>
              <a:rPr lang="zh-CN" altLang="en-US" dirty="0"/>
              <a:t>下面，我将从论文的  “设计的目”   和 “主要的内容” 等方面向各位老师进行汇报</a:t>
            </a:r>
            <a:endParaRPr lang="en-US" altLang="zh-CN" dirty="0"/>
          </a:p>
          <a:p>
            <a:endParaRPr lang="en-US" altLang="zh-CN" dirty="0"/>
          </a:p>
          <a:p>
            <a:r>
              <a:rPr lang="zh-CN" altLang="en-US" dirty="0"/>
              <a:t>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这张图描述了原始数据到学术网络构建的整个流程。</a:t>
            </a:r>
            <a:endParaRPr kumimoji="1" lang="en-US" altLang="zh-CN" dirty="0"/>
          </a:p>
          <a:p>
            <a:endParaRPr kumimoji="1" lang="en-US" altLang="zh-CN" dirty="0"/>
          </a:p>
          <a:p>
            <a:r>
              <a:rPr kumimoji="1" lang="zh-CN" altLang="en-US" dirty="0"/>
              <a:t>包含了数据解析、数据清洗、数据建模等过程。</a:t>
            </a:r>
            <a:endParaRPr kumimoji="1" lang="en-US" altLang="zh-CN" dirty="0"/>
          </a:p>
          <a:p>
            <a:r>
              <a:rPr kumimoji="1" lang="en-US" altLang="zh-CN" dirty="0"/>
              <a:t>——————————————————————————————</a:t>
            </a:r>
          </a:p>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44067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算法的整合有两种方式：</a:t>
            </a:r>
            <a:endParaRPr kumimoji="1" lang="en-US" altLang="zh-CN" dirty="0"/>
          </a:p>
          <a:p>
            <a:pPr marL="0" indent="0">
              <a:buFontTx/>
              <a:buNone/>
            </a:pPr>
            <a:endParaRPr kumimoji="1" lang="en-US" altLang="zh-CN" dirty="0"/>
          </a:p>
          <a:p>
            <a:pPr marL="0" indent="0">
              <a:buFontTx/>
              <a:buNone/>
            </a:pPr>
            <a:r>
              <a:rPr kumimoji="1" lang="en-US" altLang="zh-CN" dirty="0"/>
              <a:t>- </a:t>
            </a:r>
            <a:r>
              <a:rPr kumimoji="1" lang="zh-CN" altLang="en-US" dirty="0"/>
              <a:t>一种是使用</a:t>
            </a:r>
            <a:r>
              <a:rPr kumimoji="1" lang="en-US" altLang="zh-CN" dirty="0"/>
              <a:t>C/C++</a:t>
            </a:r>
            <a:r>
              <a:rPr kumimoji="1" lang="zh-CN" altLang="en-US" dirty="0"/>
              <a:t>实现算法，然后通过</a:t>
            </a:r>
            <a:r>
              <a:rPr kumimoji="1" lang="en-US" altLang="zh-CN" dirty="0"/>
              <a:t>java</a:t>
            </a:r>
            <a:r>
              <a:rPr kumimoji="1" lang="zh-CN" altLang="en-US" dirty="0"/>
              <a:t>调用</a:t>
            </a:r>
            <a:endParaRPr kumimoji="1" lang="en-US" altLang="zh-CN" dirty="0"/>
          </a:p>
          <a:p>
            <a:pPr marL="171450" indent="-171450">
              <a:buFontTx/>
              <a:buChar char="-"/>
            </a:pPr>
            <a:r>
              <a:rPr kumimoji="1" lang="zh-CN" altLang="en-US" dirty="0"/>
              <a:t>一种是使用</a:t>
            </a:r>
            <a:r>
              <a:rPr kumimoji="1" lang="en-US" altLang="zh-CN" dirty="0"/>
              <a:t>Java</a:t>
            </a:r>
            <a:r>
              <a:rPr kumimoji="1" lang="zh-CN" altLang="en-US" dirty="0"/>
              <a:t>实现算法</a:t>
            </a:r>
            <a:endParaRPr kumimoji="1" lang="en-US" altLang="zh-CN" dirty="0"/>
          </a:p>
          <a:p>
            <a:pPr marL="0" indent="0">
              <a:buFontTx/>
              <a:buNone/>
            </a:pPr>
            <a:endParaRPr kumimoji="1" lang="en-US" altLang="zh-CN" dirty="0"/>
          </a:p>
          <a:p>
            <a:pPr marL="0" indent="0">
              <a:buFontTx/>
              <a:buNone/>
            </a:pPr>
            <a:r>
              <a:rPr kumimoji="1" lang="zh-CN" altLang="en-US" dirty="0"/>
              <a:t>前者性能相对更高，但是实现更加复杂。</a:t>
            </a:r>
            <a:endParaRPr kumimoji="1" lang="en-US" altLang="zh-CN" dirty="0"/>
          </a:p>
          <a:p>
            <a:pPr marL="0" indent="0">
              <a:buFontTx/>
              <a:buNone/>
            </a:pPr>
            <a:endParaRPr kumimoji="1" lang="en-US" altLang="zh-CN" dirty="0"/>
          </a:p>
          <a:p>
            <a:pPr marL="0" indent="0">
              <a:buFontTx/>
              <a:buNone/>
            </a:pPr>
            <a:r>
              <a:rPr kumimoji="1" lang="zh-CN" altLang="en-US" dirty="0"/>
              <a:t>通过</a:t>
            </a:r>
            <a:r>
              <a:rPr kumimoji="1" lang="en-US" altLang="zh-CN" dirty="0"/>
              <a:t>Java</a:t>
            </a:r>
            <a:r>
              <a:rPr kumimoji="1" lang="zh-CN" altLang="en-US" dirty="0"/>
              <a:t>调用算法进行数据分析，结果返回给用户</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210572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这幅图描述了 </a:t>
            </a:r>
            <a:r>
              <a:rPr kumimoji="1" lang="en-US" altLang="zh-CN" dirty="0"/>
              <a:t>Java</a:t>
            </a:r>
            <a:r>
              <a:rPr kumimoji="1" lang="zh-CN" altLang="en-US" dirty="0"/>
              <a:t>对</a:t>
            </a:r>
            <a:r>
              <a:rPr kumimoji="1" lang="en-US" altLang="zh-CN" dirty="0"/>
              <a:t>C/C++</a:t>
            </a:r>
            <a:r>
              <a:rPr kumimoji="1" lang="zh-CN" altLang="en-US" dirty="0"/>
              <a:t>代码调用的实现过程。</a:t>
            </a:r>
            <a:endParaRPr kumimoji="1" lang="en-US" altLang="zh-CN" dirty="0"/>
          </a:p>
          <a:p>
            <a:endParaRPr kumimoji="1" lang="en-US" altLang="zh-CN" dirty="0"/>
          </a:p>
          <a:p>
            <a:r>
              <a:rPr kumimoji="1" lang="zh-CN" altLang="en-US" dirty="0"/>
              <a:t>过程中需要使用 </a:t>
            </a:r>
            <a:r>
              <a:rPr kumimoji="1" lang="en-US" altLang="zh-CN" dirty="0"/>
              <a:t>Java</a:t>
            </a:r>
            <a:r>
              <a:rPr kumimoji="1" lang="zh-CN" altLang="en-US" dirty="0"/>
              <a:t>本地接口技术</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1194016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前端架构主要的层次是： </a:t>
            </a:r>
            <a:endParaRPr kumimoji="1" lang="en-US" altLang="zh-CN" dirty="0"/>
          </a:p>
          <a:p>
            <a:endParaRPr kumimoji="1" lang="en-US" altLang="zh-CN" dirty="0"/>
          </a:p>
          <a:p>
            <a:pPr marL="171450" indent="-171450">
              <a:buFontTx/>
              <a:buChar char="-"/>
            </a:pPr>
            <a:r>
              <a:rPr kumimoji="1" lang="en-US" altLang="zh-CN" dirty="0"/>
              <a:t>API</a:t>
            </a:r>
            <a:r>
              <a:rPr kumimoji="1" lang="zh-CN" altLang="en-US" dirty="0"/>
              <a:t>接口层：用于接收数据</a:t>
            </a:r>
            <a:endParaRPr kumimoji="1" lang="en-US" altLang="zh-CN" dirty="0"/>
          </a:p>
          <a:p>
            <a:pPr marL="171450" indent="-171450">
              <a:buFontTx/>
              <a:buChar char="-"/>
            </a:pPr>
            <a:r>
              <a:rPr kumimoji="1" lang="zh-CN" altLang="en-US" dirty="0"/>
              <a:t>页面组件层：用于实现页面的公共模块</a:t>
            </a:r>
            <a:endParaRPr kumimoji="1" lang="en-US" altLang="zh-CN" dirty="0"/>
          </a:p>
          <a:p>
            <a:pPr marL="171450" indent="-171450">
              <a:buFontTx/>
              <a:buChar char="-"/>
            </a:pPr>
            <a:r>
              <a:rPr kumimoji="1" lang="zh-CN" altLang="en-US" dirty="0"/>
              <a:t>功能模块层：用于实现具体的功能页面</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15</a:t>
            </a:fld>
            <a:endParaRPr lang="zh-CN" altLang="en-US"/>
          </a:p>
        </p:txBody>
      </p:sp>
    </p:spTree>
    <p:extLst>
      <p:ext uri="{BB962C8B-B14F-4D97-AF65-F5344CB8AC3E}">
        <p14:creationId xmlns:p14="http://schemas.microsoft.com/office/powerpoint/2010/main" val="1988674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后端架构主要分为</a:t>
            </a:r>
            <a:r>
              <a:rPr kumimoji="1" lang="en-US" altLang="zh-CN" dirty="0"/>
              <a:t>4</a:t>
            </a:r>
            <a:r>
              <a:rPr kumimoji="1" lang="zh-CN" altLang="en-US" dirty="0"/>
              <a:t>层：</a:t>
            </a:r>
            <a:endParaRPr kumimoji="1" lang="en-US" altLang="zh-CN" dirty="0"/>
          </a:p>
          <a:p>
            <a:endParaRPr kumimoji="1" lang="en-US" altLang="zh-CN" dirty="0"/>
          </a:p>
          <a:p>
            <a:pPr marL="171450" indent="-171450">
              <a:buFontTx/>
              <a:buChar char="-"/>
            </a:pPr>
            <a:r>
              <a:rPr kumimoji="1" lang="zh-CN" altLang="en-US" dirty="0"/>
              <a:t>算法扩展层：负责实现算法逻辑</a:t>
            </a:r>
            <a:endParaRPr kumimoji="1" lang="en-US" altLang="zh-CN" dirty="0"/>
          </a:p>
          <a:p>
            <a:pPr marL="171450" indent="-171450">
              <a:buFontTx/>
              <a:buChar char="-"/>
            </a:pPr>
            <a:r>
              <a:rPr kumimoji="1" lang="zh-CN" altLang="en-US" dirty="0"/>
              <a:t>数据存储层：负责数据存储，和提供数据查询</a:t>
            </a:r>
            <a:endParaRPr kumimoji="1" lang="en-US" altLang="zh-CN" dirty="0"/>
          </a:p>
          <a:p>
            <a:pPr marL="171450" indent="-171450">
              <a:buFontTx/>
              <a:buChar char="-"/>
            </a:pPr>
            <a:r>
              <a:rPr kumimoji="1" lang="zh-CN" altLang="en-US" dirty="0"/>
              <a:t>数据操作层：负责根据用户请求选择合适的算法 和数据，进行数据分析</a:t>
            </a:r>
            <a:endParaRPr kumimoji="1" lang="en-US" altLang="zh-CN" dirty="0"/>
          </a:p>
          <a:p>
            <a:pPr marL="171450" indent="-171450">
              <a:buFontTx/>
              <a:buChar char="-"/>
            </a:pPr>
            <a:r>
              <a:rPr kumimoji="1" lang="zh-CN" altLang="en-US" dirty="0"/>
              <a:t>服务层：负责实现</a:t>
            </a:r>
            <a:r>
              <a:rPr kumimoji="1" lang="en-US" altLang="zh-CN" dirty="0"/>
              <a:t>API</a:t>
            </a:r>
            <a:r>
              <a:rPr kumimoji="1" lang="zh-CN" altLang="en-US" dirty="0"/>
              <a:t>接口，将数据分析的结果反馈给前端可视化模块</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16</a:t>
            </a:fld>
            <a:endParaRPr lang="zh-CN" altLang="en-US"/>
          </a:p>
        </p:txBody>
      </p:sp>
    </p:spTree>
    <p:extLst>
      <p:ext uri="{BB962C8B-B14F-4D97-AF65-F5344CB8AC3E}">
        <p14:creationId xmlns:p14="http://schemas.microsoft.com/office/powerpoint/2010/main" val="3316640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17</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：通过作者的姓名检索他的文章</a:t>
            </a:r>
            <a:endParaRPr lang="en-US" altLang="zh-CN" dirty="0"/>
          </a:p>
          <a:p>
            <a:endParaRPr lang="en-US" altLang="zh-CN" dirty="0"/>
          </a:p>
          <a:p>
            <a:r>
              <a:rPr lang="zh-CN" altLang="en-US" dirty="0"/>
              <a:t>意义： 方便了解作者的研究领域</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18</a:t>
            </a:fld>
            <a:endParaRPr lang="zh-CN" altLang="en-US"/>
          </a:p>
        </p:txBody>
      </p:sp>
    </p:spTree>
    <p:extLst>
      <p:ext uri="{BB962C8B-B14F-4D97-AF65-F5344CB8AC3E}">
        <p14:creationId xmlns:p14="http://schemas.microsoft.com/office/powerpoint/2010/main" val="337838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通过作者姓名搜索 与他有合作关系的学者</a:t>
            </a:r>
            <a:endParaRPr lang="en-US" altLang="zh-CN" dirty="0"/>
          </a:p>
          <a:p>
            <a:endParaRPr lang="en-US" altLang="zh-CN" dirty="0"/>
          </a:p>
          <a:p>
            <a:r>
              <a:rPr lang="zh-CN" altLang="en-US" dirty="0"/>
              <a:t>意义 ： 快速了解与作者有合作关系的学者</a:t>
            </a:r>
            <a:endParaRPr lang="en-US" altLang="zh-CN" dirty="0"/>
          </a:p>
          <a:p>
            <a:endParaRPr lang="en-US" altLang="zh-CN" dirty="0"/>
          </a:p>
          <a:p>
            <a:r>
              <a:rPr lang="zh-CN" altLang="en-US" dirty="0"/>
              <a:t>过程和文章检索类似，这里就不展示了</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19</a:t>
            </a:fld>
            <a:endParaRPr lang="zh-CN" altLang="en-US"/>
          </a:p>
        </p:txBody>
      </p:sp>
    </p:spTree>
    <p:extLst>
      <p:ext uri="{BB962C8B-B14F-4D97-AF65-F5344CB8AC3E}">
        <p14:creationId xmlns:p14="http://schemas.microsoft.com/office/powerpoint/2010/main" val="214646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a:t>
            </a:r>
            <a:endParaRPr lang="en-US" altLang="zh-CN" dirty="0"/>
          </a:p>
          <a:p>
            <a:endParaRPr lang="en-US" altLang="zh-CN" dirty="0"/>
          </a:p>
          <a:p>
            <a:pPr marL="171450" indent="-171450">
              <a:buFontTx/>
              <a:buChar char="-"/>
            </a:pPr>
            <a:r>
              <a:rPr lang="zh-CN" altLang="en-US" dirty="0"/>
              <a:t>论文的研究背景和意义</a:t>
            </a:r>
            <a:endParaRPr lang="en-US" altLang="zh-CN" dirty="0"/>
          </a:p>
          <a:p>
            <a:pPr marL="171450" indent="-171450">
              <a:buFontTx/>
              <a:buChar char="-"/>
            </a:pPr>
            <a:r>
              <a:rPr lang="zh-CN" altLang="en-US" dirty="0"/>
              <a:t>论文的研究方法</a:t>
            </a:r>
            <a:endParaRPr lang="en-US" altLang="zh-CN" dirty="0"/>
          </a:p>
          <a:p>
            <a:pPr marL="171450" indent="-171450">
              <a:buFontTx/>
              <a:buChar char="-"/>
            </a:pPr>
            <a:r>
              <a:rPr lang="zh-CN" altLang="en-US" dirty="0"/>
              <a:t>成果展示</a:t>
            </a:r>
            <a:endParaRPr lang="en-US" altLang="zh-CN" dirty="0"/>
          </a:p>
          <a:p>
            <a:pPr marL="171450" indent="-171450">
              <a:buFontTx/>
              <a:buChar char="-"/>
            </a:pPr>
            <a:r>
              <a:rPr lang="zh-CN" altLang="en-US" dirty="0"/>
              <a:t>论文总结</a:t>
            </a:r>
            <a:endParaRPr lang="en-US" altLang="zh-CN" dirty="0"/>
          </a:p>
          <a:p>
            <a:endParaRPr lang="en-US" altLang="zh-CN" dirty="0"/>
          </a:p>
          <a:p>
            <a:r>
              <a:rPr lang="zh-CN" altLang="en-US" dirty="0"/>
              <a:t>等几个方面进行介绍</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使用文章标题、作者姓名进行模糊搜索  （文章、作者）</a:t>
            </a:r>
            <a:endParaRPr lang="en-US" altLang="zh-CN" dirty="0"/>
          </a:p>
          <a:p>
            <a:endParaRPr lang="en-US" altLang="zh-CN" dirty="0"/>
          </a:p>
          <a:p>
            <a:r>
              <a:rPr lang="zh-CN" altLang="en-US" dirty="0"/>
              <a:t>意义 ： 在信息不完整的情况下，搜索作者或者文章</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过程和文章检索类似，这里就不展示了</a:t>
            </a:r>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20</a:t>
            </a:fld>
            <a:endParaRPr lang="zh-CN" altLang="en-US"/>
          </a:p>
        </p:txBody>
      </p:sp>
    </p:spTree>
    <p:extLst>
      <p:ext uri="{BB962C8B-B14F-4D97-AF65-F5344CB8AC3E}">
        <p14:creationId xmlns:p14="http://schemas.microsoft.com/office/powerpoint/2010/main" val="189841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通过作者姓名查询一个作者写过的文章中的关键词</a:t>
            </a:r>
            <a:endParaRPr lang="en-US" altLang="zh-CN" dirty="0"/>
          </a:p>
          <a:p>
            <a:endParaRPr lang="en-US" altLang="zh-CN" dirty="0"/>
          </a:p>
          <a:p>
            <a:r>
              <a:rPr lang="zh-CN" altLang="en-US" dirty="0"/>
              <a:t>意义 ： 查询作者所有文章中出现的关键字，并排序（需要在数据预处理阶段对文章标题进行分词）</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21</a:t>
            </a:fld>
            <a:endParaRPr lang="zh-CN" altLang="en-US"/>
          </a:p>
        </p:txBody>
      </p:sp>
    </p:spTree>
    <p:extLst>
      <p:ext uri="{BB962C8B-B14F-4D97-AF65-F5344CB8AC3E}">
        <p14:creationId xmlns:p14="http://schemas.microsoft.com/office/powerpoint/2010/main" val="498058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使用作者姓名，查找他合作对象写过的文章</a:t>
            </a:r>
            <a:endParaRPr lang="en-US" altLang="zh-CN" dirty="0"/>
          </a:p>
          <a:p>
            <a:endParaRPr lang="en-US" altLang="zh-CN" dirty="0"/>
          </a:p>
          <a:p>
            <a:r>
              <a:rPr lang="zh-CN" altLang="en-US" dirty="0"/>
              <a:t>意义 ： 便于快速了解合作对象的研究情况</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22</a:t>
            </a:fld>
            <a:endParaRPr lang="zh-CN" altLang="en-US"/>
          </a:p>
        </p:txBody>
      </p:sp>
    </p:spTree>
    <p:extLst>
      <p:ext uri="{BB962C8B-B14F-4D97-AF65-F5344CB8AC3E}">
        <p14:creationId xmlns:p14="http://schemas.microsoft.com/office/powerpoint/2010/main" val="345577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44444"/>
                </a:solidFill>
                <a:effectLst/>
                <a:latin typeface="Tahoma" panose="020B0604030504040204" pitchFamily="34" charset="0"/>
              </a:rPr>
              <a:t>功能：这个是采用</a:t>
            </a:r>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计算节点的相似度。 用于查找相似度高的学者</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意义：便于了解某个研究领域的发展情况</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t>
            </a:r>
          </a:p>
          <a:p>
            <a:endParaRPr lang="en-US" altLang="zh-CN" b="0" i="0" dirty="0">
              <a:solidFill>
                <a:srgbClr val="444444"/>
              </a:solidFill>
              <a:effectLst/>
              <a:latin typeface="Tahoma" panose="020B0604030504040204" pitchFamily="34" charset="0"/>
            </a:endParaRPr>
          </a:p>
          <a:p>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是一个利用图的拓扑关系也就是结构信息计算相似度的方法</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或</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dirty="0"/>
              <a:t>https://www.cnblogs.com/zhangchaoyang/articles/4575809.html</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23</a:t>
            </a:fld>
            <a:endParaRPr lang="zh-CN" altLang="en-US"/>
          </a:p>
        </p:txBody>
      </p:sp>
    </p:spTree>
    <p:extLst>
      <p:ext uri="{BB962C8B-B14F-4D97-AF65-F5344CB8AC3E}">
        <p14:creationId xmlns:p14="http://schemas.microsoft.com/office/powerpoint/2010/main" val="3769516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这是另一种相似度的计算方法，</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Jaccard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相似度：</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两个集合</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和</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B</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交集元素的个数在</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B</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并集中所占的比例，称为这两个集合的杰卡德系数，用符号</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 J(A,B) </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表示。杰卡德相似系数是衡量两个集合相似度的一种指标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endParaRPr lang="en-US" altLang="zh-CN" dirty="0"/>
          </a:p>
          <a:p>
            <a:r>
              <a:rPr lang="zh-CN" altLang="en-US" b="0" i="0" dirty="0">
                <a:solidFill>
                  <a:srgbClr val="000000"/>
                </a:solidFill>
                <a:effectLst/>
                <a:latin typeface="Verdana" panose="020B0604030504040204" pitchFamily="34" charset="0"/>
              </a:rPr>
              <a:t>与杰卡德相似系数相反的概念是杰卡德距离</a:t>
            </a:r>
            <a:r>
              <a:rPr lang="en-US" altLang="zh-CN" b="0" i="0" dirty="0">
                <a:solidFill>
                  <a:srgbClr val="000000"/>
                </a:solidFill>
                <a:effectLst/>
                <a:latin typeface="Verdana" panose="020B0604030504040204" pitchFamily="34" charset="0"/>
              </a:rPr>
              <a:t>;</a:t>
            </a:r>
            <a:r>
              <a:rPr lang="zh-CN" altLang="en-US" b="0" i="0" dirty="0">
                <a:solidFill>
                  <a:srgbClr val="000000"/>
                </a:solidFill>
                <a:effectLst/>
                <a:latin typeface="Verdana" panose="020B0604030504040204" pitchFamily="34" charset="0"/>
              </a:rPr>
              <a:t>杰卡德距离用两个两个集合中不同元素占所有元素的比例来衡量两个集合的区分度</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24</a:t>
            </a:fld>
            <a:endParaRPr lang="zh-CN" altLang="en-US"/>
          </a:p>
        </p:txBody>
      </p:sp>
    </p:spTree>
    <p:extLst>
      <p:ext uri="{BB962C8B-B14F-4D97-AF65-F5344CB8AC3E}">
        <p14:creationId xmlns:p14="http://schemas.microsoft.com/office/powerpoint/2010/main" val="228834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功能：计算节点在网络中的重要性</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意义：用于判断作者在学术网络中的重要性，找到某个领域的权威学者</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en-US" altLang="zh-CN" b="0" i="0" dirty="0">
                <a:solidFill>
                  <a:srgbClr val="202122"/>
                </a:solidFill>
                <a:effectLst/>
                <a:latin typeface="Arial" panose="020B0604020202020204" pitchFamily="34" charset="0"/>
              </a:rPr>
              <a:t>————————————————————————————————————————</a:t>
            </a:r>
          </a:p>
          <a:p>
            <a:r>
              <a:rPr lang="zh-CN" altLang="en-US" b="0" i="0" dirty="0">
                <a:solidFill>
                  <a:srgbClr val="202122"/>
                </a:solidFill>
                <a:effectLst/>
                <a:latin typeface="Arial" panose="020B0604020202020204" pitchFamily="34" charset="0"/>
              </a:rPr>
              <a:t>基于</a:t>
            </a:r>
            <a:r>
              <a:rPr lang="zh-CN" altLang="en-US" b="0" i="0" u="none" strike="noStrike" dirty="0">
                <a:solidFill>
                  <a:srgbClr val="0645AD"/>
                </a:solidFill>
                <a:effectLst/>
                <a:latin typeface="Arial" panose="020B0604020202020204" pitchFamily="34" charset="0"/>
                <a:hlinkClick r:id="rId3"/>
              </a:rPr>
              <a:t>最短路径</a:t>
            </a:r>
            <a:r>
              <a:rPr lang="zh-CN" altLang="en-US" b="0" i="0" dirty="0">
                <a:solidFill>
                  <a:srgbClr val="202122"/>
                </a:solidFill>
                <a:effectLst/>
                <a:latin typeface="Arial" panose="020B0604020202020204" pitchFamily="34" charset="0"/>
              </a:rPr>
              <a:t>针对</a:t>
            </a:r>
            <a:r>
              <a:rPr lang="zh-CN" altLang="en-US" b="0" i="0" u="none" strike="noStrike" dirty="0">
                <a:solidFill>
                  <a:srgbClr val="0645AD"/>
                </a:solidFill>
                <a:effectLst/>
                <a:latin typeface="Arial" panose="020B0604020202020204" pitchFamily="34" charset="0"/>
                <a:hlinkClick r:id="rId4" tooltip="图 (数学)"/>
              </a:rPr>
              <a:t>网络图</a:t>
            </a:r>
            <a:r>
              <a:rPr lang="zh-CN" altLang="en-US" b="0" i="0" u="none" strike="noStrike" dirty="0">
                <a:solidFill>
                  <a:srgbClr val="BA0000"/>
                </a:solidFill>
                <a:effectLst/>
                <a:latin typeface="Arial" panose="020B0604020202020204" pitchFamily="34" charset="0"/>
                <a:hlinkClick r:id="rId5" tooltip="中心性（页面不存在）"/>
              </a:rPr>
              <a:t>中心性</a:t>
            </a:r>
            <a:r>
              <a:rPr lang="zh-CN" altLang="en-US" b="0" i="0" dirty="0">
                <a:solidFill>
                  <a:srgbClr val="202122"/>
                </a:solidFill>
                <a:effectLst/>
                <a:latin typeface="Arial" panose="020B0604020202020204" pitchFamily="34" charset="0"/>
              </a:rPr>
              <a:t>的衡量标准之一</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针对全连接网络图，其中任意两个节点均至少存在一个最短路径，</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在无权重网络图中该最短路径是路径包含边的数量求和，</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加权网络图中该最短路径则是路径包含边的权重求和。</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每个节点的介数中心性即为这些最短路径穿过该节点的次数。</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25</a:t>
            </a:fld>
            <a:endParaRPr lang="zh-CN" altLang="en-US"/>
          </a:p>
        </p:txBody>
      </p:sp>
    </p:spTree>
    <p:extLst>
      <p:ext uri="{BB962C8B-B14F-4D97-AF65-F5344CB8AC3E}">
        <p14:creationId xmlns:p14="http://schemas.microsoft.com/office/powerpoint/2010/main" val="20717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功能：在学术网络中，检测包含某作者的 结构上紧密研究团体</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意义：用于查找结构上紧密的研究团体</a:t>
            </a:r>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02122"/>
                </a:solidFill>
                <a:effectLst/>
                <a:latin typeface="Arial" panose="020B0604020202020204" pitchFamily="34" charset="0"/>
              </a:rPr>
              <a:t>————————————————————————————————————————</a:t>
            </a:r>
            <a:endParaRPr lang="en-US" altLang="zh-CN" b="0" i="0" u="sng" dirty="0">
              <a:solidFill>
                <a:srgbClr val="000000"/>
              </a:solidFill>
              <a:effectLst/>
              <a:latin typeface="PingFang SC"/>
              <a:hlinkClick r:id="rId3"/>
            </a:endParaRPr>
          </a:p>
          <a:p>
            <a:endParaRPr lang="en-US" altLang="zh-CN" b="0" i="0" u="sng" dirty="0">
              <a:solidFill>
                <a:srgbClr val="000000"/>
              </a:solidFill>
              <a:effectLst/>
              <a:latin typeface="PingFang SC"/>
              <a:hlinkClick r:id="rId3"/>
            </a:endParaRPr>
          </a:p>
          <a:p>
            <a:r>
              <a:rPr lang="en-US" altLang="zh-CN" sz="1200" b="0" i="0" u="none" kern="1200" dirty="0">
                <a:solidFill>
                  <a:srgbClr val="000000"/>
                </a:solidFill>
                <a:effectLst/>
                <a:latin typeface="PingFang SC"/>
                <a:ea typeface="+mn-ea"/>
                <a:cs typeface="+mn-cs"/>
                <a:hlinkClick r:id="rId3">
                  <a:extLst>
                    <a:ext uri="{A12FA001-AC4F-418D-AE19-62706E023703}">
                      <ahyp:hlinkClr xmlns:ahyp="http://schemas.microsoft.com/office/drawing/2018/hyperlinkcolor" val="tx"/>
                    </a:ext>
                  </a:extLst>
                </a:hlinkClick>
              </a:rPr>
              <a:t>Louvain</a:t>
            </a:r>
            <a:r>
              <a:rPr lang="zh-CN" altLang="en-US" sz="1200" b="0" i="0" u="none" kern="1200" dirty="0">
                <a:solidFill>
                  <a:srgbClr val="000000"/>
                </a:solidFill>
                <a:effectLst/>
                <a:latin typeface="PingFang SC"/>
                <a:ea typeface="+mn-ea"/>
                <a:cs typeface="+mn-cs"/>
              </a:rPr>
              <a:t>算法</a:t>
            </a:r>
            <a:r>
              <a:rPr lang="zh-CN" altLang="en-US" sz="1200" b="0" i="0" kern="1200" dirty="0">
                <a:solidFill>
                  <a:srgbClr val="000000"/>
                </a:solidFill>
                <a:effectLst/>
                <a:latin typeface="PingFang SC"/>
                <a:ea typeface="+mn-ea"/>
                <a:cs typeface="+mn-cs"/>
              </a:rPr>
              <a:t>是</a:t>
            </a:r>
            <a:r>
              <a:rPr lang="zh-CN" altLang="en-US" b="0" i="0" dirty="0">
                <a:solidFill>
                  <a:srgbClr val="000000"/>
                </a:solidFill>
                <a:effectLst/>
                <a:latin typeface="PingFang SC"/>
              </a:rPr>
              <a:t>基于模块度的社区发现算法，该算法在效率和效果上都表现较好</a:t>
            </a:r>
            <a:endParaRPr lang="en-US" altLang="zh-CN" b="0" i="0" dirty="0">
              <a:solidFill>
                <a:srgbClr val="000000"/>
              </a:solidFill>
              <a:effectLst/>
              <a:latin typeface="PingFang SC"/>
            </a:endParaRPr>
          </a:p>
          <a:p>
            <a:endParaRPr lang="en-US" altLang="zh-CN" b="0" i="0" dirty="0">
              <a:solidFill>
                <a:srgbClr val="000000"/>
              </a:solidFill>
              <a:effectLst/>
              <a:latin typeface="PingFang SC"/>
            </a:endParaRPr>
          </a:p>
          <a:p>
            <a:r>
              <a:rPr lang="zh-CN" altLang="en-US" b="0" i="0" dirty="0">
                <a:solidFill>
                  <a:srgbClr val="000000"/>
                </a:solidFill>
                <a:effectLst/>
                <a:latin typeface="PingFang SC"/>
              </a:rPr>
              <a:t>并且能够发现层次性的社区结构，其优化目标是最大化整个社区网络的模块度。</a:t>
            </a:r>
            <a:endParaRPr lang="en-US" altLang="zh-CN" b="0" i="0" dirty="0">
              <a:solidFill>
                <a:srgbClr val="000000"/>
              </a:solidFill>
              <a:effectLst/>
              <a:latin typeface="PingFang SC"/>
            </a:endParaRPr>
          </a:p>
          <a:p>
            <a:endParaRPr lang="en-US" altLang="zh-CN" b="0" i="0" dirty="0">
              <a:solidFill>
                <a:srgbClr val="000000"/>
              </a:solidFill>
              <a:effectLst/>
              <a:latin typeface="PingFang SC"/>
            </a:endParaRPr>
          </a:p>
          <a:p>
            <a:endParaRPr lang="en-US" altLang="zh-CN" b="0" i="0" dirty="0">
              <a:solidFill>
                <a:srgbClr val="000000"/>
              </a:solidFill>
              <a:effectLst/>
              <a:latin typeface="PingFang SC"/>
            </a:endParaRPr>
          </a:p>
          <a:p>
            <a:r>
              <a:rPr lang="en-US" altLang="zh-CN" b="0" i="0" dirty="0">
                <a:solidFill>
                  <a:srgbClr val="000000"/>
                </a:solidFill>
                <a:effectLst/>
                <a:latin typeface="PingFang SC"/>
              </a:rPr>
              <a:t>————————————————————————————————————</a:t>
            </a:r>
          </a:p>
          <a:p>
            <a:pPr algn="l"/>
            <a:r>
              <a:rPr lang="en-US" altLang="zh-CN" b="0" i="0" dirty="0">
                <a:solidFill>
                  <a:srgbClr val="000000"/>
                </a:solidFill>
                <a:effectLst/>
                <a:latin typeface="PingFang SC"/>
              </a:rPr>
              <a:t>Louvain</a:t>
            </a:r>
            <a:r>
              <a:rPr lang="zh-CN" altLang="en-US" b="0" i="0" dirty="0">
                <a:solidFill>
                  <a:srgbClr val="000000"/>
                </a:solidFill>
                <a:effectLst/>
                <a:latin typeface="PingFang SC"/>
              </a:rPr>
              <a:t>算法的思想很简单：</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1</a:t>
            </a:r>
            <a:r>
              <a:rPr lang="zh-CN" altLang="en-US" b="0" i="0" dirty="0">
                <a:solidFill>
                  <a:srgbClr val="000000"/>
                </a:solidFill>
                <a:effectLst/>
                <a:latin typeface="PingFang SC"/>
              </a:rPr>
              <a:t>）将图中的每个节点看成一个独立的社区，次数社区的数目与节点个数相同；</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2</a:t>
            </a:r>
            <a:r>
              <a:rPr lang="zh-CN" altLang="en-US" b="0" i="0" dirty="0">
                <a:solidFill>
                  <a:srgbClr val="000000"/>
                </a:solidFill>
                <a:effectLst/>
                <a:latin typeface="PingFang SC"/>
              </a:rPr>
              <a:t>）对每个节点</a:t>
            </a:r>
            <a:r>
              <a:rPr lang="en-US" altLang="zh-CN" b="0" i="0" dirty="0" err="1">
                <a:solidFill>
                  <a:srgbClr val="000000"/>
                </a:solidFill>
                <a:effectLst/>
                <a:latin typeface="PingFang SC"/>
              </a:rPr>
              <a:t>i</a:t>
            </a:r>
            <a:r>
              <a:rPr lang="zh-CN" altLang="en-US" b="0" i="0" dirty="0">
                <a:solidFill>
                  <a:srgbClr val="000000"/>
                </a:solidFill>
                <a:effectLst/>
                <a:latin typeface="PingFang SC"/>
              </a:rPr>
              <a:t>，依次尝试把节点</a:t>
            </a:r>
            <a:r>
              <a:rPr lang="en-US" altLang="zh-CN" b="0" i="0" dirty="0" err="1">
                <a:solidFill>
                  <a:srgbClr val="000000"/>
                </a:solidFill>
                <a:effectLst/>
                <a:latin typeface="PingFang SC"/>
              </a:rPr>
              <a:t>i</a:t>
            </a:r>
            <a:r>
              <a:rPr lang="zh-CN" altLang="en-US" b="0" i="0" dirty="0">
                <a:solidFill>
                  <a:srgbClr val="000000"/>
                </a:solidFill>
                <a:effectLst/>
                <a:latin typeface="PingFang SC"/>
              </a:rPr>
              <a:t>分配到其每个邻居节点所在的社区，计算分配前与分配后的模块度变化</a:t>
            </a:r>
            <a:r>
              <a:rPr lang="en-US" altLang="zh-CN" b="0" i="0" u="none" strike="noStrike" dirty="0">
                <a:solidFill>
                  <a:srgbClr val="000000"/>
                </a:solidFill>
                <a:effectLst/>
                <a:latin typeface="MathJax_Main"/>
              </a:rPr>
              <a:t>Δ</a:t>
            </a:r>
            <a:r>
              <a:rPr lang="en-US" altLang="zh-CN" b="0" i="0" u="none" strike="noStrike" dirty="0">
                <a:solidFill>
                  <a:srgbClr val="000000"/>
                </a:solidFill>
                <a:effectLst/>
                <a:latin typeface="MathJax_Math-italic"/>
              </a:rPr>
              <a:t>Q</a:t>
            </a:r>
            <a:r>
              <a:rPr lang="en-US" altLang="zh-CN" b="0" i="0" u="none" strike="noStrike" dirty="0">
                <a:solidFill>
                  <a:srgbClr val="000000"/>
                </a:solidFill>
                <a:effectLst/>
                <a:latin typeface="PingFang SC"/>
              </a:rPr>
              <a:t>ΔQ</a:t>
            </a:r>
            <a:r>
              <a:rPr lang="zh-CN" altLang="en-US" b="0" i="0" dirty="0">
                <a:solidFill>
                  <a:srgbClr val="000000"/>
                </a:solidFill>
                <a:effectLst/>
                <a:latin typeface="PingFang SC"/>
              </a:rPr>
              <a:t>，并记录</a:t>
            </a:r>
            <a:r>
              <a:rPr lang="en-US" altLang="zh-CN" b="0" i="0" u="none" strike="noStrike" dirty="0">
                <a:solidFill>
                  <a:srgbClr val="000000"/>
                </a:solidFill>
                <a:effectLst/>
                <a:latin typeface="MathJax_Main"/>
              </a:rPr>
              <a:t>Δ</a:t>
            </a:r>
            <a:r>
              <a:rPr lang="en-US" altLang="zh-CN" b="0" i="0" u="none" strike="noStrike" dirty="0">
                <a:solidFill>
                  <a:srgbClr val="000000"/>
                </a:solidFill>
                <a:effectLst/>
                <a:latin typeface="MathJax_Math-italic"/>
              </a:rPr>
              <a:t>Q</a:t>
            </a:r>
            <a:r>
              <a:rPr lang="en-US" altLang="zh-CN" b="0" i="0" u="none" strike="noStrike" dirty="0">
                <a:solidFill>
                  <a:srgbClr val="000000"/>
                </a:solidFill>
                <a:effectLst/>
                <a:latin typeface="PingFang SC"/>
              </a:rPr>
              <a:t>ΔQ</a:t>
            </a:r>
            <a:r>
              <a:rPr lang="zh-CN" altLang="en-US" b="0" i="0" dirty="0">
                <a:solidFill>
                  <a:srgbClr val="000000"/>
                </a:solidFill>
                <a:effectLst/>
                <a:latin typeface="PingFang SC"/>
              </a:rPr>
              <a:t>最大的那个邻居节点，如果</a:t>
            </a:r>
            <a:r>
              <a:rPr lang="en-US" altLang="zh-CN" b="0" i="0" u="none" strike="noStrike" dirty="0" err="1">
                <a:solidFill>
                  <a:srgbClr val="000000"/>
                </a:solidFill>
                <a:effectLst/>
                <a:latin typeface="MathJax_Math-italic"/>
              </a:rPr>
              <a:t>max</a:t>
            </a:r>
            <a:r>
              <a:rPr lang="en-US" altLang="zh-CN" b="0" i="0" u="none" strike="noStrike" dirty="0" err="1">
                <a:solidFill>
                  <a:srgbClr val="000000"/>
                </a:solidFill>
                <a:effectLst/>
                <a:latin typeface="MathJax_Main"/>
              </a:rPr>
              <a:t>Δ</a:t>
            </a:r>
            <a:r>
              <a:rPr lang="en-US" altLang="zh-CN" b="0" i="0" u="none" strike="noStrike" dirty="0" err="1">
                <a:solidFill>
                  <a:srgbClr val="000000"/>
                </a:solidFill>
                <a:effectLst/>
                <a:latin typeface="MathJax_Math-italic"/>
              </a:rPr>
              <a:t>Q</a:t>
            </a:r>
            <a:r>
              <a:rPr lang="en-US" altLang="zh-CN" b="0" i="0" u="none" strike="noStrike" dirty="0">
                <a:solidFill>
                  <a:srgbClr val="000000"/>
                </a:solidFill>
                <a:effectLst/>
                <a:latin typeface="MathJax_Main"/>
              </a:rPr>
              <a:t>&gt;0</a:t>
            </a:r>
            <a:r>
              <a:rPr lang="en-US" altLang="zh-CN" b="0" i="0" u="none" strike="noStrike" dirty="0">
                <a:solidFill>
                  <a:srgbClr val="000000"/>
                </a:solidFill>
                <a:effectLst/>
                <a:latin typeface="PingFang SC"/>
              </a:rPr>
              <a:t>maxΔQ&gt;0</a:t>
            </a:r>
            <a:r>
              <a:rPr lang="zh-CN" altLang="en-US" b="0" i="0" dirty="0">
                <a:solidFill>
                  <a:srgbClr val="000000"/>
                </a:solidFill>
                <a:effectLst/>
                <a:latin typeface="PingFang SC"/>
              </a:rPr>
              <a:t>，则把节点</a:t>
            </a:r>
            <a:r>
              <a:rPr lang="en-US" altLang="zh-CN" b="0" i="0" dirty="0" err="1">
                <a:solidFill>
                  <a:srgbClr val="000000"/>
                </a:solidFill>
                <a:effectLst/>
                <a:latin typeface="PingFang SC"/>
              </a:rPr>
              <a:t>i</a:t>
            </a:r>
            <a:r>
              <a:rPr lang="zh-CN" altLang="en-US" b="0" i="0" dirty="0">
                <a:solidFill>
                  <a:srgbClr val="000000"/>
                </a:solidFill>
                <a:effectLst/>
                <a:latin typeface="PingFang SC"/>
              </a:rPr>
              <a:t>分配</a:t>
            </a:r>
            <a:r>
              <a:rPr lang="en-US" altLang="zh-CN" b="0" i="0" u="none" strike="noStrike" dirty="0">
                <a:solidFill>
                  <a:srgbClr val="000000"/>
                </a:solidFill>
                <a:effectLst/>
                <a:latin typeface="MathJax_Main"/>
              </a:rPr>
              <a:t>Δ</a:t>
            </a:r>
            <a:r>
              <a:rPr lang="en-US" altLang="zh-CN" b="0" i="0" u="none" strike="noStrike" dirty="0">
                <a:solidFill>
                  <a:srgbClr val="000000"/>
                </a:solidFill>
                <a:effectLst/>
                <a:latin typeface="MathJax_Math-italic"/>
              </a:rPr>
              <a:t>Q</a:t>
            </a:r>
            <a:r>
              <a:rPr lang="en-US" altLang="zh-CN" b="0" i="0" u="none" strike="noStrike" dirty="0">
                <a:solidFill>
                  <a:srgbClr val="000000"/>
                </a:solidFill>
                <a:effectLst/>
                <a:latin typeface="PingFang SC"/>
              </a:rPr>
              <a:t>ΔQ</a:t>
            </a:r>
            <a:r>
              <a:rPr lang="zh-CN" altLang="en-US" b="0" i="0" dirty="0">
                <a:solidFill>
                  <a:srgbClr val="000000"/>
                </a:solidFill>
                <a:effectLst/>
                <a:latin typeface="PingFang SC"/>
              </a:rPr>
              <a:t>最大的那个邻居节点所在的社区，否则保持不变；</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3</a:t>
            </a:r>
            <a:r>
              <a:rPr lang="zh-CN" altLang="en-US" b="0" i="0" dirty="0">
                <a:solidFill>
                  <a:srgbClr val="000000"/>
                </a:solidFill>
                <a:effectLst/>
                <a:latin typeface="PingFang SC"/>
              </a:rPr>
              <a:t>）重复</a:t>
            </a:r>
            <a:r>
              <a:rPr lang="en-US" altLang="zh-CN" b="0" i="0" dirty="0">
                <a:solidFill>
                  <a:srgbClr val="000000"/>
                </a:solidFill>
                <a:effectLst/>
                <a:latin typeface="PingFang SC"/>
              </a:rPr>
              <a:t>2</a:t>
            </a:r>
            <a:r>
              <a:rPr lang="zh-CN" altLang="en-US" b="0" i="0" dirty="0">
                <a:solidFill>
                  <a:srgbClr val="000000"/>
                </a:solidFill>
                <a:effectLst/>
                <a:latin typeface="PingFang SC"/>
              </a:rPr>
              <a:t>），直到所有节点的所属社区不再变化；</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4</a:t>
            </a:r>
            <a:r>
              <a:rPr lang="zh-CN" altLang="en-US" b="0" i="0" dirty="0">
                <a:solidFill>
                  <a:srgbClr val="000000"/>
                </a:solidFill>
                <a:effectLst/>
                <a:latin typeface="PingFang SC"/>
              </a:rPr>
              <a:t>）对图进行压缩，将所有在同一个社区的节点压缩成一个新节点，社区内节点之间的边的权重转化为新节点的环的权重，社区间的边权重转化为新节点间的边权重；</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5</a:t>
            </a:r>
            <a:r>
              <a:rPr lang="zh-CN" altLang="en-US" b="0" i="0" dirty="0">
                <a:solidFill>
                  <a:srgbClr val="000000"/>
                </a:solidFill>
                <a:effectLst/>
                <a:latin typeface="PingFang SC"/>
              </a:rPr>
              <a:t>）重复</a:t>
            </a:r>
            <a:r>
              <a:rPr lang="en-US" altLang="zh-CN" b="0" i="0" dirty="0">
                <a:solidFill>
                  <a:srgbClr val="000000"/>
                </a:solidFill>
                <a:effectLst/>
                <a:latin typeface="PingFang SC"/>
              </a:rPr>
              <a:t>1</a:t>
            </a:r>
            <a:r>
              <a:rPr lang="zh-CN" altLang="en-US" b="0" i="0" dirty="0">
                <a:solidFill>
                  <a:srgbClr val="000000"/>
                </a:solidFill>
                <a:effectLst/>
                <a:latin typeface="PingFang SC"/>
              </a:rPr>
              <a:t>）直到整个图的模块度不再发生变化。</a:t>
            </a:r>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26</a:t>
            </a:fld>
            <a:endParaRPr lang="zh-CN" altLang="en-US"/>
          </a:p>
        </p:txBody>
      </p:sp>
    </p:spTree>
    <p:extLst>
      <p:ext uri="{BB962C8B-B14F-4D97-AF65-F5344CB8AC3E}">
        <p14:creationId xmlns:p14="http://schemas.microsoft.com/office/powerpoint/2010/main" val="59559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b="0" i="0" dirty="0">
                <a:solidFill>
                  <a:srgbClr val="202122"/>
                </a:solidFill>
                <a:effectLst/>
                <a:latin typeface="Arial" panose="020B0604020202020204" pitchFamily="34" charset="0"/>
              </a:rPr>
              <a:t>功能：在学术网络中，检测包含某作者的 结构和属性都紧密研究团体</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意义：用于查找结构和属性紧密的研究团体</a:t>
            </a:r>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02122"/>
                </a:solidFill>
                <a:effectLst/>
                <a:latin typeface="Arial" panose="020B0604020202020204" pitchFamily="34" charset="0"/>
              </a:rPr>
              <a:t>————————————————————————————————————————</a:t>
            </a:r>
            <a:endParaRPr lang="en-US" altLang="zh-CN" b="0" i="0" u="sng" dirty="0">
              <a:solidFill>
                <a:srgbClr val="000000"/>
              </a:solidFill>
              <a:effectLst/>
              <a:latin typeface="PingFang SC"/>
              <a:hlinkClick r:id="rId3"/>
            </a:endParaRPr>
          </a:p>
          <a:p>
            <a:endParaRPr lang="en-US" altLang="zh-CN" dirty="0"/>
          </a:p>
          <a:p>
            <a:endParaRPr lang="en-US" altLang="zh-CN" dirty="0"/>
          </a:p>
          <a:p>
            <a:r>
              <a:rPr lang="zh-CN" altLang="en-US" dirty="0"/>
              <a:t>属性图的社区搜索：</a:t>
            </a:r>
            <a:r>
              <a:rPr lang="en-US" altLang="zh-CN" dirty="0"/>
              <a:t>ATC</a:t>
            </a:r>
            <a:r>
              <a:rPr lang="zh-CN" altLang="en-US" dirty="0"/>
              <a:t>搜索算法</a:t>
            </a:r>
            <a:endParaRPr lang="en-US" altLang="zh-CN" dirty="0"/>
          </a:p>
          <a:p>
            <a:endParaRPr lang="en-US" altLang="zh-CN" dirty="0"/>
          </a:p>
          <a:p>
            <a:r>
              <a:rPr lang="zh-CN" altLang="en-US" dirty="0"/>
              <a:t>基本思想：</a:t>
            </a:r>
            <a:endParaRPr lang="en-US" altLang="zh-CN" dirty="0"/>
          </a:p>
          <a:p>
            <a:r>
              <a:rPr lang="zh-CN" altLang="en-US" dirty="0"/>
              <a:t>从属性的最大频繁子集开始进行搜索，当找到一个社区后就停止下一个量级的频繁子集搜索。（使用</a:t>
            </a:r>
            <a:r>
              <a:rPr lang="en-US" altLang="zh-CN" dirty="0"/>
              <a:t>k-truss</a:t>
            </a:r>
            <a:r>
              <a:rPr lang="zh-CN" altLang="en-US" dirty="0"/>
              <a:t>结构来保证结构的紧密性）。</a:t>
            </a:r>
            <a:endParaRPr lang="en-US" altLang="zh-CN" dirty="0"/>
          </a:p>
          <a:p>
            <a:endParaRPr lang="en-US" altLang="zh-CN" dirty="0"/>
          </a:p>
          <a:p>
            <a:r>
              <a:rPr lang="zh-CN" altLang="en-US" dirty="0"/>
              <a:t>对于查询顶点</a:t>
            </a:r>
            <a:r>
              <a:rPr lang="en-US" altLang="zh-CN" dirty="0"/>
              <a:t>V</a:t>
            </a:r>
            <a:r>
              <a:rPr lang="zh-CN" altLang="en-US" dirty="0"/>
              <a:t>：</a:t>
            </a:r>
            <a:endParaRPr lang="en-US" altLang="zh-CN" dirty="0"/>
          </a:p>
          <a:p>
            <a:endParaRPr lang="en-US" altLang="zh-CN" dirty="0"/>
          </a:p>
          <a:p>
            <a:pPr marL="171450" indent="-171450">
              <a:buFontTx/>
              <a:buChar char="-"/>
            </a:pPr>
            <a:r>
              <a:rPr lang="zh-CN" altLang="en-US" dirty="0"/>
              <a:t>枚举属性子集的所有非空子集</a:t>
            </a:r>
            <a:endParaRPr lang="en-US" altLang="zh-CN" dirty="0"/>
          </a:p>
          <a:p>
            <a:pPr marL="171450" indent="-171450">
              <a:buFontTx/>
              <a:buChar char="-"/>
            </a:pPr>
            <a:r>
              <a:rPr lang="zh-CN" altLang="en-US" dirty="0"/>
              <a:t>对每一个属性的非空子集，检查是否有包含</a:t>
            </a:r>
            <a:r>
              <a:rPr lang="en-US" altLang="zh-CN" dirty="0"/>
              <a:t>V</a:t>
            </a:r>
            <a:r>
              <a:rPr lang="zh-CN" altLang="en-US" dirty="0"/>
              <a:t>的</a:t>
            </a:r>
            <a:r>
              <a:rPr lang="en-US" altLang="zh-CN" dirty="0"/>
              <a:t>k-truss</a:t>
            </a:r>
            <a:r>
              <a:rPr lang="zh-CN" altLang="en-US" dirty="0"/>
              <a:t>社区</a:t>
            </a:r>
            <a:endParaRPr lang="en-US" altLang="zh-CN" dirty="0"/>
          </a:p>
          <a:p>
            <a:pPr marL="171450" indent="-171450">
              <a:buFontTx/>
              <a:buChar char="-"/>
            </a:pPr>
            <a:r>
              <a:rPr lang="zh-CN" altLang="en-US" dirty="0"/>
              <a:t>返回关键字集合最大的</a:t>
            </a:r>
            <a:r>
              <a:rPr lang="en-US" altLang="zh-CN" dirty="0"/>
              <a:t>k-truss</a:t>
            </a:r>
            <a:r>
              <a:rPr lang="zh-CN" altLang="en-US" dirty="0"/>
              <a:t>社区</a:t>
            </a:r>
            <a:endParaRPr lang="en-US" altLang="zh-CN" dirty="0"/>
          </a:p>
          <a:p>
            <a:endParaRPr lang="en-US" altLang="zh-CN" dirty="0"/>
          </a:p>
          <a:p>
            <a:endParaRPr lang="en-US" altLang="zh-CN" dirty="0"/>
          </a:p>
          <a:p>
            <a:r>
              <a:rPr lang="zh-CN" altLang="en-US" dirty="0"/>
              <a:t>优化：</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在</a:t>
            </a:r>
            <a:r>
              <a:rPr lang="en-US" altLang="zh-CN" dirty="0"/>
              <a:t>V</a:t>
            </a:r>
            <a:r>
              <a:rPr lang="zh-CN" altLang="en-US" dirty="0"/>
              <a:t>和其邻居间进行属性的频繁项集挖掘，筛选</a:t>
            </a:r>
            <a:r>
              <a:rPr lang="en-US" altLang="zh-CN" dirty="0"/>
              <a:t>V</a:t>
            </a:r>
            <a:r>
              <a:rPr lang="zh-CN" altLang="en-US" dirty="0"/>
              <a:t>属性集合；自上而下，从大的集合开始搜索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使用索引：保存</a:t>
            </a:r>
            <a:r>
              <a:rPr lang="en-US" altLang="zh-CN" dirty="0"/>
              <a:t>truss</a:t>
            </a:r>
            <a:r>
              <a:rPr lang="zh-CN" altLang="en-US" dirty="0"/>
              <a:t>等价信息和超节点信息的混合索引（使用超图压缩图加快速度，超图中的节点是超节点：连通的、有相同</a:t>
            </a:r>
            <a:r>
              <a:rPr lang="en-US" altLang="zh-CN" dirty="0"/>
              <a:t>truss</a:t>
            </a:r>
            <a:r>
              <a:rPr lang="zh-CN" altLang="en-US" dirty="0"/>
              <a:t>值的边的集合聚集成一个超节点。超节点之间有三角形连通就有边。 在超图上进行社区搜索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a:t>
            </a:r>
            <a:endParaRPr lang="en-US" altLang="zh-CN" dirty="0"/>
          </a:p>
          <a:p>
            <a:endParaRPr lang="en-US" altLang="zh-CN" dirty="0"/>
          </a:p>
          <a:p>
            <a:r>
              <a:rPr lang="en-US" altLang="zh-CN" dirty="0"/>
              <a:t>______________________________________________________________________________________</a:t>
            </a:r>
          </a:p>
          <a:p>
            <a:endParaRPr lang="en-US" altLang="zh-CN" dirty="0"/>
          </a:p>
          <a:p>
            <a:r>
              <a:rPr lang="en-US" altLang="zh-CN" dirty="0"/>
              <a:t>K-core</a:t>
            </a:r>
            <a:r>
              <a:rPr lang="zh-CN" altLang="en-US" dirty="0"/>
              <a:t>：节点度数 </a:t>
            </a:r>
            <a:r>
              <a:rPr lang="en-US" altLang="zh-CN" dirty="0"/>
              <a:t>&gt;= k</a:t>
            </a:r>
          </a:p>
          <a:p>
            <a:r>
              <a:rPr lang="en-US" altLang="zh-CN" dirty="0"/>
              <a:t>K-truss:  </a:t>
            </a:r>
            <a:r>
              <a:rPr lang="zh-CN" altLang="en-US" dirty="0"/>
              <a:t>每条边至少包含</a:t>
            </a:r>
            <a:r>
              <a:rPr lang="en-US" altLang="zh-CN" dirty="0"/>
              <a:t>k-2</a:t>
            </a:r>
            <a:r>
              <a:rPr lang="zh-CN" altLang="en-US" dirty="0"/>
              <a:t>个三角形</a:t>
            </a:r>
            <a:endParaRPr lang="en-US" altLang="zh-CN" dirty="0"/>
          </a:p>
          <a:p>
            <a:endParaRPr lang="en-US" altLang="zh-CN" dirty="0"/>
          </a:p>
          <a:p>
            <a:r>
              <a:rPr lang="en-US" altLang="zh-CN" dirty="0"/>
              <a:t>K-truss=(k-1)-core=(k-1)-edge</a:t>
            </a:r>
          </a:p>
          <a:p>
            <a:endParaRPr lang="en-US" altLang="zh-CN" dirty="0"/>
          </a:p>
          <a:p>
            <a:endParaRPr lang="en-US" altLang="zh-CN" dirty="0"/>
          </a:p>
          <a:p>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27</a:t>
            </a:fld>
            <a:endParaRPr lang="zh-CN" altLang="en-US"/>
          </a:p>
        </p:txBody>
      </p:sp>
    </p:spTree>
    <p:extLst>
      <p:ext uri="{BB962C8B-B14F-4D97-AF65-F5344CB8AC3E}">
        <p14:creationId xmlns:p14="http://schemas.microsoft.com/office/powerpoint/2010/main" val="411330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页面</a:t>
            </a:r>
            <a:r>
              <a:rPr lang="zh-CN" altLang="zh-CN" sz="1200" kern="1200" dirty="0">
                <a:solidFill>
                  <a:schemeClr val="tx1"/>
                </a:solidFill>
                <a:effectLst/>
                <a:latin typeface="+mn-lt"/>
                <a:ea typeface="+mn-ea"/>
                <a:cs typeface="+mn-cs"/>
              </a:rPr>
              <a:t>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r>
              <a:rPr lang="zh-CN" altLang="en-US" dirty="0">
                <a:effectLst/>
              </a:rPr>
              <a:t>，是一个比较好的数据</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29</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en-US" sz="1200" kern="1200" dirty="0">
                <a:solidFill>
                  <a:schemeClr val="tx1"/>
                </a:solidFill>
                <a:effectLst/>
                <a:latin typeface="+mn-lt"/>
                <a:ea typeface="+mn-ea"/>
                <a:cs typeface="+mn-cs"/>
              </a:rPr>
              <a:t>，主要是由于图可视化的</a:t>
            </a:r>
            <a:r>
              <a:rPr lang="en-US" altLang="zh-CN" sz="1200" kern="1200" dirty="0">
                <a:solidFill>
                  <a:schemeClr val="tx1"/>
                </a:solidFill>
                <a:effectLst/>
                <a:latin typeface="+mn-lt"/>
                <a:ea typeface="+mn-ea"/>
                <a:cs typeface="+mn-cs"/>
              </a:rPr>
              <a:t>DOM</a:t>
            </a:r>
            <a:r>
              <a:rPr lang="zh-CN" altLang="en-US" sz="1200" kern="1200" dirty="0">
                <a:solidFill>
                  <a:schemeClr val="tx1"/>
                </a:solidFill>
                <a:effectLst/>
                <a:latin typeface="+mn-lt"/>
                <a:ea typeface="+mn-ea"/>
                <a:cs typeface="+mn-cs"/>
              </a:rPr>
              <a:t>操作相对复杂，比较耗费时间</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30</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，可以在较短时间内返回计算结果。</a:t>
            </a:r>
            <a:r>
              <a:rPr lang="zh-CN" altLang="zh-CN" dirty="0">
                <a:effectLst/>
              </a:rPr>
              <a:t>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31</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32</a:t>
            </a:fld>
            <a:endParaRPr lang="zh-CN" altLang="en-US"/>
          </a:p>
        </p:txBody>
      </p:sp>
    </p:spTree>
    <p:extLst>
      <p:ext uri="{BB962C8B-B14F-4D97-AF65-F5344CB8AC3E}">
        <p14:creationId xmlns:p14="http://schemas.microsoft.com/office/powerpoint/2010/main" val="3669490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谢谢各位老师，我的汇报结束了！</a:t>
            </a:r>
            <a:endParaRPr lang="en-US" altLang="zh-CN" dirty="0"/>
          </a:p>
          <a:p>
            <a:endParaRPr lang="en-US" altLang="zh-CN" dirty="0"/>
          </a:p>
          <a:p>
            <a:r>
              <a:rPr lang="en-US" altLang="zh-CN" dirty="0"/>
              <a:t>————————————————————————————————————————</a:t>
            </a:r>
          </a:p>
          <a:p>
            <a:endParaRPr lang="en-US" altLang="zh-CN" dirty="0"/>
          </a:p>
          <a:p>
            <a:r>
              <a:rPr lang="zh-CN" altLang="en-US" dirty="0"/>
              <a:t>答辩常见问题：</a:t>
            </a:r>
            <a:endParaRPr lang="en-US" altLang="zh-CN" dirty="0"/>
          </a:p>
          <a:p>
            <a:endParaRPr lang="en-US" altLang="zh-CN" dirty="0"/>
          </a:p>
          <a:p>
            <a:pPr algn="l"/>
            <a:r>
              <a:rPr lang="en-US" altLang="zh-CN" b="1" i="0" u="sng" dirty="0">
                <a:solidFill>
                  <a:srgbClr val="43464A"/>
                </a:solidFill>
                <a:effectLst/>
                <a:latin typeface="Open Sans" panose="020B0606030504020204" pitchFamily="34" charset="0"/>
              </a:rPr>
              <a:t>1</a:t>
            </a:r>
            <a:r>
              <a:rPr lang="zh-CN" altLang="en-US" b="1" i="0" u="sng" dirty="0">
                <a:solidFill>
                  <a:srgbClr val="43464A"/>
                </a:solidFill>
                <a:effectLst/>
                <a:latin typeface="Open Sans" panose="020B0606030504020204" pitchFamily="34" charset="0"/>
              </a:rPr>
              <a:t>、你的毕业论文采用了哪些与本专业相关的研究方法？</a:t>
            </a:r>
            <a:endParaRPr lang="en-US" altLang="zh-CN" b="1" i="0" u="sng"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答：归纳方法和因果分析法。</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归纳方法主要体现在，将学术信息搜索的需求，归结到用图来进行解决。</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因果分析法主要体现在，需求分析阶段，通过分析学术搜索的原因，得到用户的实际需求（结果）</a:t>
            </a:r>
            <a:endParaRPr lang="en-US" altLang="zh-CN" b="0" i="0" dirty="0">
              <a:solidFill>
                <a:srgbClr val="43464A"/>
              </a:solidFill>
              <a:effectLst/>
              <a:latin typeface="Open Sans" panose="020B0606030504020204" pitchFamily="34" charset="0"/>
            </a:endParaRPr>
          </a:p>
          <a:p>
            <a:pPr algn="l"/>
            <a:endParaRPr lang="zh-CN" altLang="en-US" b="0" i="0" dirty="0">
              <a:solidFill>
                <a:srgbClr val="43464A"/>
              </a:solidFill>
              <a:effectLst/>
              <a:latin typeface="Open Sans" panose="020B0606030504020204" pitchFamily="34" charset="0"/>
            </a:endParaRPr>
          </a:p>
          <a:p>
            <a:pPr algn="l"/>
            <a:r>
              <a:rPr lang="en-US" altLang="zh-CN" sz="1200" b="1" i="0" u="sng" kern="1200" dirty="0">
                <a:solidFill>
                  <a:srgbClr val="43464A"/>
                </a:solidFill>
                <a:effectLst/>
                <a:latin typeface="Open Sans" panose="020B0606030504020204" pitchFamily="34" charset="0"/>
                <a:ea typeface="+mn-ea"/>
                <a:cs typeface="+mn-cs"/>
              </a:rPr>
              <a:t>2</a:t>
            </a:r>
            <a:r>
              <a:rPr lang="zh-CN" altLang="en-US" sz="1200" b="1" i="0" u="sng" kern="1200" dirty="0">
                <a:solidFill>
                  <a:srgbClr val="43464A"/>
                </a:solidFill>
                <a:effectLst/>
                <a:latin typeface="Open Sans" panose="020B0606030504020204" pitchFamily="34" charset="0"/>
                <a:ea typeface="+mn-ea"/>
                <a:cs typeface="+mn-cs"/>
              </a:rPr>
              <a:t>、论文中的核心概念是什么？用你自己的话高度概括。</a:t>
            </a:r>
            <a:endParaRPr lang="en-US" altLang="zh-CN" sz="1200" b="1" i="0" u="sng" kern="1200" dirty="0">
              <a:solidFill>
                <a:srgbClr val="43464A"/>
              </a:solidFill>
              <a:effectLst/>
              <a:latin typeface="Open Sans" panose="020B0606030504020204" pitchFamily="34" charset="0"/>
              <a:ea typeface="+mn-ea"/>
              <a:cs typeface="+mn-cs"/>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答：核心概念是学术网络的关联信息查询。</a:t>
            </a: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3</a:t>
            </a:r>
            <a:r>
              <a:rPr lang="zh-CN" altLang="en-US" sz="1200" b="1" i="0" u="sng" kern="1200" dirty="0">
                <a:solidFill>
                  <a:srgbClr val="43464A"/>
                </a:solidFill>
                <a:effectLst/>
                <a:latin typeface="Open Sans" panose="020B0606030504020204" pitchFamily="34" charset="0"/>
                <a:ea typeface="+mn-ea"/>
                <a:cs typeface="+mn-cs"/>
              </a:rPr>
              <a:t>、你选题的缘由是什么？研究具有何种现实指导意义？</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答：选题的目的在于实现一个学术网络关联信息查询的哦那共同。这个平台有利于提高对文献库的数据利用和信息挖掘的能力。</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4</a:t>
            </a:r>
            <a:r>
              <a:rPr lang="zh-CN" altLang="en-US" sz="1200" b="1" i="0" u="sng" kern="1200" dirty="0">
                <a:solidFill>
                  <a:srgbClr val="43464A"/>
                </a:solidFill>
                <a:effectLst/>
                <a:latin typeface="Open Sans" panose="020B0606030504020204" pitchFamily="34" charset="0"/>
                <a:ea typeface="+mn-ea"/>
                <a:cs typeface="+mn-cs"/>
              </a:rPr>
              <a:t>、论文中的核心概念怎样在你的文中体现？</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答：核心概念体现在系统所实现的诸多功能，比如合作对象检索、研究团体查询</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5</a:t>
            </a:r>
            <a:r>
              <a:rPr lang="zh-CN" altLang="en-US" sz="1200" b="1" i="0" u="sng" kern="1200" dirty="0">
                <a:solidFill>
                  <a:srgbClr val="43464A"/>
                </a:solidFill>
                <a:effectLst/>
                <a:latin typeface="Open Sans" panose="020B0606030504020204" pitchFamily="34" charset="0"/>
                <a:ea typeface="+mn-ea"/>
                <a:cs typeface="+mn-cs"/>
              </a:rPr>
              <a:t>、从反面的角度去思考：如果不按照你说的那样去做，结果又会怎样？</a:t>
            </a:r>
            <a:endParaRPr lang="en-US" altLang="zh-CN" sz="1200" b="1" i="0" u="sng" kern="1200" dirty="0">
              <a:solidFill>
                <a:srgbClr val="43464A"/>
              </a:solidFill>
              <a:effectLst/>
              <a:latin typeface="Open Sans" panose="020B0606030504020204" pitchFamily="34" charset="0"/>
              <a:ea typeface="+mn-ea"/>
              <a:cs typeface="+mn-cs"/>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答：略</a:t>
            </a:r>
            <a:endParaRPr lang="en-US" altLang="zh-CN" b="0" i="0" dirty="0">
              <a:solidFill>
                <a:srgbClr val="43464A"/>
              </a:solidFill>
              <a:effectLst/>
              <a:latin typeface="Open Sans" panose="020B0606030504020204" pitchFamily="34" charset="0"/>
            </a:endParaRPr>
          </a:p>
          <a:p>
            <a:pPr algn="l"/>
            <a:endParaRPr lang="zh-CN" altLang="en-US"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6</a:t>
            </a:r>
            <a:r>
              <a:rPr lang="zh-CN" altLang="en-US" sz="1200" b="1" i="0" u="sng" kern="1200" dirty="0">
                <a:solidFill>
                  <a:srgbClr val="43464A"/>
                </a:solidFill>
                <a:effectLst/>
                <a:latin typeface="Open Sans" panose="020B0606030504020204" pitchFamily="34" charset="0"/>
                <a:ea typeface="+mn-ea"/>
                <a:cs typeface="+mn-cs"/>
              </a:rPr>
              <a:t>、论文的理论基础与主体框架存在何种关联？最主要的理论基础是什么？</a:t>
            </a:r>
          </a:p>
          <a:p>
            <a:pPr algn="l"/>
            <a:r>
              <a:rPr lang="zh-CN" altLang="en-US" b="0" i="0" dirty="0">
                <a:solidFill>
                  <a:srgbClr val="43464A"/>
                </a:solidFill>
                <a:effectLst/>
                <a:latin typeface="Open Sans" panose="020B0606030504020204" pitchFamily="34" charset="0"/>
              </a:rPr>
              <a:t>  答：理论基础是图论文的相关算法，论文主体框架是围绕图来设计和实现。理论的基础是图这种数据结构。</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12</a:t>
            </a:r>
            <a:r>
              <a:rPr lang="zh-CN" altLang="en-US" sz="1200" b="1" i="0" u="sng" kern="1200" dirty="0">
                <a:solidFill>
                  <a:srgbClr val="43464A"/>
                </a:solidFill>
                <a:effectLst/>
                <a:latin typeface="Open Sans" panose="020B0606030504020204" pitchFamily="34" charset="0"/>
                <a:ea typeface="+mn-ea"/>
                <a:cs typeface="+mn-cs"/>
              </a:rPr>
              <a:t>、论文中的结论、建议或策略是否具有可行性和操作性？</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答：技术上具有可行性</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14</a:t>
            </a:r>
            <a:r>
              <a:rPr lang="zh-CN" altLang="en-US" sz="1200" b="1" i="0" u="sng" kern="1200" dirty="0">
                <a:solidFill>
                  <a:srgbClr val="43464A"/>
                </a:solidFill>
                <a:effectLst/>
                <a:latin typeface="Open Sans" panose="020B0606030504020204" pitchFamily="34" charset="0"/>
                <a:ea typeface="+mn-ea"/>
                <a:cs typeface="+mn-cs"/>
              </a:rPr>
              <a:t>、自己为什么选择这个课题？</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答：也是从自己平时学习过程中的信息搜索需求出发，和自己遇到的痛点想到这个课题。</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15</a:t>
            </a:r>
            <a:r>
              <a:rPr lang="zh-CN" altLang="en-US" sz="1200" b="1" i="0" u="sng" kern="1200" dirty="0">
                <a:solidFill>
                  <a:srgbClr val="43464A"/>
                </a:solidFill>
                <a:effectLst/>
                <a:latin typeface="Open Sans" panose="020B0606030504020204" pitchFamily="34" charset="0"/>
                <a:ea typeface="+mn-ea"/>
                <a:cs typeface="+mn-cs"/>
              </a:rPr>
              <a:t>、研究这个课题的意义和目的是什么？</a:t>
            </a:r>
            <a:endParaRPr lang="en-US" altLang="zh-CN" sz="1200" b="1" i="0" u="sng" kern="1200" dirty="0">
              <a:solidFill>
                <a:srgbClr val="43464A"/>
              </a:solidFill>
              <a:effectLst/>
              <a:latin typeface="Open Sans" panose="020B0606030504020204" pitchFamily="34" charset="0"/>
              <a:ea typeface="+mn-ea"/>
              <a:cs typeface="+mn-cs"/>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答：意义在于提供了一个利用文献数据的方法，以及在此思路上实现的关联信息搜索平台。</a:t>
            </a:r>
            <a:endParaRPr lang="en-US" altLang="zh-CN" b="0" i="0" dirty="0">
              <a:solidFill>
                <a:srgbClr val="43464A"/>
              </a:solidFill>
              <a:effectLst/>
              <a:latin typeface="Open Sans" panose="020B0606030504020204" pitchFamily="34" charset="0"/>
            </a:endParaRPr>
          </a:p>
          <a:p>
            <a:pPr algn="l"/>
            <a:endParaRPr lang="zh-CN" altLang="en-US"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16</a:t>
            </a:r>
            <a:r>
              <a:rPr lang="zh-CN" altLang="en-US" sz="1200" b="1" i="0" u="sng" kern="1200" dirty="0">
                <a:solidFill>
                  <a:srgbClr val="43464A"/>
                </a:solidFill>
                <a:effectLst/>
                <a:latin typeface="Open Sans" panose="020B0606030504020204" pitchFamily="34" charset="0"/>
                <a:ea typeface="+mn-ea"/>
                <a:cs typeface="+mn-cs"/>
              </a:rPr>
              <a:t>、全文的基本框架、基本结构是如何安排的？</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答：首先是背景和该领域的研究现状；</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然后介绍实现系统涉及的概念和工具；</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再然后徐系统的需求分析和功能涉及；</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最后是系统的具体实现方案以及系统的测试；</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17</a:t>
            </a:r>
            <a:r>
              <a:rPr lang="zh-CN" altLang="en-US" sz="1200" b="1" i="0" u="sng" kern="1200" dirty="0">
                <a:solidFill>
                  <a:srgbClr val="43464A"/>
                </a:solidFill>
                <a:effectLst/>
                <a:latin typeface="Open Sans" panose="020B0606030504020204" pitchFamily="34" charset="0"/>
                <a:ea typeface="+mn-ea"/>
                <a:cs typeface="+mn-cs"/>
              </a:rPr>
              <a:t>、全文的各部分之间逻辑关系如何？</a:t>
            </a:r>
            <a:endParaRPr lang="en-US" altLang="zh-CN" sz="1200" b="1" i="0" u="sng" kern="1200" dirty="0">
              <a:solidFill>
                <a:srgbClr val="43464A"/>
              </a:solidFill>
              <a:effectLst/>
              <a:latin typeface="Open Sans" panose="020B0606030504020204" pitchFamily="34" charset="0"/>
              <a:ea typeface="+mn-ea"/>
              <a:cs typeface="+mn-cs"/>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  答：各个部分是层次递进的，从现状到需求再到实现。</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19</a:t>
            </a:r>
            <a:r>
              <a:rPr lang="zh-CN" altLang="en-US" sz="1200" b="1" i="0" u="sng" kern="1200" dirty="0">
                <a:solidFill>
                  <a:srgbClr val="43464A"/>
                </a:solidFill>
                <a:effectLst/>
                <a:latin typeface="Open Sans" panose="020B0606030504020204" pitchFamily="34" charset="0"/>
                <a:ea typeface="+mn-ea"/>
                <a:cs typeface="+mn-cs"/>
              </a:rPr>
              <a:t>、论文虽未论及，但与其较密切相关的问题还有哪些？</a:t>
            </a:r>
          </a:p>
          <a:p>
            <a:pPr algn="l"/>
            <a:r>
              <a:rPr lang="en-US" altLang="zh-CN" b="0" i="0" dirty="0">
                <a:solidFill>
                  <a:srgbClr val="43464A"/>
                </a:solidFill>
                <a:effectLst/>
                <a:latin typeface="Open Sans" panose="020B0606030504020204" pitchFamily="34" charset="0"/>
              </a:rPr>
              <a:t>    </a:t>
            </a:r>
            <a:r>
              <a:rPr lang="zh-CN" altLang="en-US" b="0" i="0">
                <a:solidFill>
                  <a:srgbClr val="43464A"/>
                </a:solidFill>
                <a:effectLst/>
                <a:latin typeface="Open Sans" panose="020B0606030504020204" pitchFamily="34" charset="0"/>
              </a:rPr>
              <a:t>答：比如找到一篇文章的知识脉络，发展路径。作者研究问题的变迁。</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20</a:t>
            </a:r>
            <a:r>
              <a:rPr lang="zh-CN" altLang="en-US" sz="1200" b="1" i="0" u="sng" kern="1200" dirty="0">
                <a:solidFill>
                  <a:srgbClr val="43464A"/>
                </a:solidFill>
                <a:effectLst/>
                <a:latin typeface="Open Sans" panose="020B0606030504020204" pitchFamily="34" charset="0"/>
                <a:ea typeface="+mn-ea"/>
                <a:cs typeface="+mn-cs"/>
              </a:rPr>
              <a:t>、还有哪些问题自己还没有搞清楚，在论文中论述得不够透彻？</a:t>
            </a: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21</a:t>
            </a:r>
            <a:r>
              <a:rPr lang="zh-CN" altLang="en-US" sz="1200" b="1" i="0" u="sng" kern="1200" dirty="0">
                <a:solidFill>
                  <a:srgbClr val="43464A"/>
                </a:solidFill>
                <a:effectLst/>
                <a:latin typeface="Open Sans" panose="020B0606030504020204" pitchFamily="34" charset="0"/>
                <a:ea typeface="+mn-ea"/>
                <a:cs typeface="+mn-cs"/>
              </a:rPr>
              <a:t>、写作论文时立论的主要依据是什么？</a:t>
            </a: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22</a:t>
            </a:r>
            <a:r>
              <a:rPr lang="zh-CN" altLang="en-US" sz="1200" b="1" i="0" u="sng" kern="1200" dirty="0">
                <a:solidFill>
                  <a:srgbClr val="43464A"/>
                </a:solidFill>
                <a:effectLst/>
                <a:latin typeface="Open Sans" panose="020B0606030504020204" pitchFamily="34" charset="0"/>
                <a:ea typeface="+mn-ea"/>
                <a:cs typeface="+mn-cs"/>
              </a:rPr>
              <a:t>、论文和系统有哪些不足之处？</a:t>
            </a: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23</a:t>
            </a:r>
            <a:r>
              <a:rPr lang="zh-CN" altLang="en-US" sz="1200" b="1" i="0" u="sng" kern="1200" dirty="0">
                <a:solidFill>
                  <a:srgbClr val="43464A"/>
                </a:solidFill>
                <a:effectLst/>
                <a:latin typeface="Open Sans" panose="020B0606030504020204" pitchFamily="34" charset="0"/>
                <a:ea typeface="+mn-ea"/>
                <a:cs typeface="+mn-cs"/>
              </a:rPr>
              <a:t>、论文有何创新之处</a:t>
            </a:r>
            <a:r>
              <a:rPr lang="en-US" altLang="zh-CN" sz="1200" b="1" i="0" u="sng" kern="1200" dirty="0">
                <a:solidFill>
                  <a:srgbClr val="43464A"/>
                </a:solidFill>
                <a:effectLst/>
                <a:latin typeface="Open Sans" panose="020B0606030504020204" pitchFamily="34" charset="0"/>
                <a:ea typeface="+mn-ea"/>
                <a:cs typeface="+mn-cs"/>
              </a:rPr>
              <a:t>?</a:t>
            </a:r>
          </a:p>
          <a:p>
            <a:r>
              <a:rPr lang="zh-CN" altLang="en-US" sz="1200" b="1" i="0" u="sng" kern="1200" dirty="0">
                <a:solidFill>
                  <a:srgbClr val="43464A"/>
                </a:solidFill>
                <a:effectLst/>
                <a:latin typeface="Open Sans" panose="020B0606030504020204" pitchFamily="34" charset="0"/>
                <a:ea typeface="+mn-ea"/>
                <a:cs typeface="+mn-cs"/>
              </a:rPr>
              <a:t> </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33</a:t>
            </a:fld>
            <a:endParaRPr lang="zh-CN" altLang="en-US"/>
          </a:p>
        </p:txBody>
      </p:sp>
    </p:spTree>
    <p:extLst>
      <p:ext uri="{BB962C8B-B14F-4D97-AF65-F5344CB8AC3E}">
        <p14:creationId xmlns:p14="http://schemas.microsoft.com/office/powerpoint/2010/main" val="121959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论文主要围绕这</a:t>
            </a:r>
            <a:r>
              <a:rPr kumimoji="1" lang="en-US" altLang="zh-CN" dirty="0"/>
              <a:t>4</a:t>
            </a:r>
            <a:r>
              <a:rPr kumimoji="1" lang="zh-CN" altLang="en-US" dirty="0"/>
              <a:t>个关键词展开</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ATC</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算法集成需要对已有算法进行修改和优化，使之可以无缝整合到</a:t>
            </a:r>
            <a:r>
              <a:rPr lang="en-US" altLang="zh-CN" dirty="0"/>
              <a:t>Neo4j</a:t>
            </a:r>
            <a:r>
              <a:rPr lang="zh-CN" altLang="en-US" dirty="0"/>
              <a:t>中</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3.xml"/><Relationship Id="rId7" Type="http://schemas.openxmlformats.org/officeDocument/2006/relationships/notesSlide" Target="../notesSlides/notesSlide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1.xml"/><Relationship Id="rId7" Type="http://schemas.microsoft.com/office/2007/relationships/hdphoto" Target="../media/hdphoto11.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5.png"/><Relationship Id="rId5" Type="http://schemas.microsoft.com/office/2007/relationships/hdphoto" Target="../media/hdphoto10.wdp"/><Relationship Id="rId4" Type="http://schemas.openxmlformats.org/officeDocument/2006/relationships/image" Target="../media/image14.png"/><Relationship Id="rId9" Type="http://schemas.microsoft.com/office/2007/relationships/hdphoto" Target="../media/hdphoto12.wdp"/></Relationships>
</file>

<file path=ppt/slides/_rels/slide1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7.emf"/></Relationships>
</file>

<file path=ppt/slides/_rels/slide13.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8.emf"/></Relationships>
</file>

<file path=ppt/slides/_rels/slide1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9.emf"/></Relationships>
</file>

<file path=ppt/slides/_rels/slide1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20.emf"/></Relationships>
</file>

<file path=ppt/slides/_rels/slide1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33.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4.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4.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40.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7.wdp"/></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strVal val="#ppt_x"/>
                                          </p:val>
                                        </p:tav>
                                        <p:tav tm="100000">
                                          <p:val>
                                            <p:strVal val="#ppt_x"/>
                                          </p:val>
                                        </p:tav>
                                      </p:tavLst>
                                    </p:anim>
                                    <p:anim calcmode="lin" valueType="num">
                                      <p:cBhvr>
                                        <p:cTn id="18" dur="500" fill="hold"/>
                                        <p:tgtEl>
                                          <p:spTgt spid="35"/>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par>
                                <p:cTn id="22" presetID="16" presetClass="entr" presetSubtype="2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4"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grpSp>
        <p:nvGrpSpPr>
          <p:cNvPr id="2" name="组合 1">
            <a:extLst>
              <a:ext uri="{FF2B5EF4-FFF2-40B4-BE49-F238E27FC236}">
                <a16:creationId xmlns:a16="http://schemas.microsoft.com/office/drawing/2014/main" id="{ACD7D3E8-9ECE-804A-806E-E9A21A9E3CF9}"/>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存储过程。</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892516"/>
            <a:chOff x="4668935" y="4769050"/>
            <a:chExt cx="6012766" cy="892516"/>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模式。存储采用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过程难点分析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过程</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par>
                          <p:cTn id="38" fill="hold">
                            <p:stCondLst>
                              <p:cond delay="14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数据预处理</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6" name="图片 15">
            <a:extLst>
              <a:ext uri="{FF2B5EF4-FFF2-40B4-BE49-F238E27FC236}">
                <a16:creationId xmlns:a16="http://schemas.microsoft.com/office/drawing/2014/main" id="{82FF8731-26C6-E243-90CA-C433308A8E7E}"/>
              </a:ext>
            </a:extLst>
          </p:cNvPr>
          <p:cNvPicPr/>
          <p:nvPr/>
        </p:nvPicPr>
        <p:blipFill>
          <a:blip r:embed="rId9">
            <a:extLst>
              <a:ext uri="{28A0092B-C50C-407E-A947-70E740481C1C}">
                <a14:useLocalDpi xmlns:a14="http://schemas.microsoft.com/office/drawing/2010/main" val="0"/>
              </a:ext>
            </a:extLst>
          </a:blip>
          <a:stretch>
            <a:fillRect/>
          </a:stretch>
        </p:blipFill>
        <p:spPr>
          <a:xfrm>
            <a:off x="507041" y="1270232"/>
            <a:ext cx="8942407" cy="4653023"/>
          </a:xfrm>
          <a:prstGeom prst="rect">
            <a:avLst/>
          </a:prstGeom>
        </p:spPr>
      </p:pic>
    </p:spTree>
    <p:extLst>
      <p:ext uri="{BB962C8B-B14F-4D97-AF65-F5344CB8AC3E}">
        <p14:creationId xmlns:p14="http://schemas.microsoft.com/office/powerpoint/2010/main" val="380285606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87EFD8E1-EA6F-304F-B434-445B4FFCFCC3}"/>
              </a:ext>
            </a:extLst>
          </p:cNvPr>
          <p:cNvPicPr/>
          <p:nvPr/>
        </p:nvPicPr>
        <p:blipFill>
          <a:blip r:embed="rId9">
            <a:extLst>
              <a:ext uri="{28A0092B-C50C-407E-A947-70E740481C1C}">
                <a14:useLocalDpi xmlns:a14="http://schemas.microsoft.com/office/drawing/2010/main" val="0"/>
              </a:ext>
            </a:extLst>
          </a:blip>
          <a:stretch>
            <a:fillRect/>
          </a:stretch>
        </p:blipFill>
        <p:spPr>
          <a:xfrm>
            <a:off x="1415424" y="1460034"/>
            <a:ext cx="6959584" cy="5051550"/>
          </a:xfrm>
          <a:prstGeom prst="rect">
            <a:avLst/>
          </a:prstGeom>
        </p:spPr>
      </p:pic>
    </p:spTree>
    <p:extLst>
      <p:ext uri="{BB962C8B-B14F-4D97-AF65-F5344CB8AC3E}">
        <p14:creationId xmlns:p14="http://schemas.microsoft.com/office/powerpoint/2010/main" val="307481530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8C217F7B-5A0D-F246-B14B-E5DA9EE1AC36}"/>
              </a:ext>
            </a:extLst>
          </p:cNvPr>
          <p:cNvPicPr/>
          <p:nvPr/>
        </p:nvPicPr>
        <p:blipFill>
          <a:blip r:embed="rId9">
            <a:extLst>
              <a:ext uri="{28A0092B-C50C-407E-A947-70E740481C1C}">
                <a14:useLocalDpi xmlns:a14="http://schemas.microsoft.com/office/drawing/2010/main" val="0"/>
              </a:ext>
            </a:extLst>
          </a:blip>
          <a:stretch>
            <a:fillRect/>
          </a:stretch>
        </p:blipFill>
        <p:spPr>
          <a:xfrm>
            <a:off x="595694" y="1551008"/>
            <a:ext cx="8572684" cy="3749565"/>
          </a:xfrm>
          <a:prstGeom prst="rect">
            <a:avLst/>
          </a:prstGeom>
        </p:spPr>
      </p:pic>
    </p:spTree>
    <p:extLst>
      <p:ext uri="{BB962C8B-B14F-4D97-AF65-F5344CB8AC3E}">
        <p14:creationId xmlns:p14="http://schemas.microsoft.com/office/powerpoint/2010/main" val="361702525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前端架构图</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33B24519-0A25-DF40-821F-9C702C5FA9B0}"/>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326282" y="995423"/>
            <a:ext cx="7060785" cy="5717893"/>
          </a:xfrm>
          <a:prstGeom prst="rect">
            <a:avLst/>
          </a:prstGeom>
        </p:spPr>
      </p:pic>
    </p:spTree>
    <p:extLst>
      <p:ext uri="{BB962C8B-B14F-4D97-AF65-F5344CB8AC3E}">
        <p14:creationId xmlns:p14="http://schemas.microsoft.com/office/powerpoint/2010/main" val="377122599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p:stCondLst>
                              <p:cond delay="1500"/>
                            </p:stCondLst>
                            <p:childTnLst>
                              <p:par>
                                <p:cTn id="21" presetID="9"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后端架构</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F687D820-363E-B645-ADAE-FB892BB4AD93}"/>
              </a:ext>
            </a:extLst>
          </p:cNvPr>
          <p:cNvPicPr/>
          <p:nvPr/>
        </p:nvPicPr>
        <p:blipFill>
          <a:blip r:embed="rId9">
            <a:extLst>
              <a:ext uri="{28A0092B-C50C-407E-A947-70E740481C1C}">
                <a14:useLocalDpi xmlns:a14="http://schemas.microsoft.com/office/drawing/2010/main" val="0"/>
              </a:ext>
            </a:extLst>
          </a:blip>
          <a:stretch>
            <a:fillRect/>
          </a:stretch>
        </p:blipFill>
        <p:spPr>
          <a:xfrm>
            <a:off x="2326282" y="1197164"/>
            <a:ext cx="4757492" cy="5410034"/>
          </a:xfrm>
          <a:prstGeom prst="rect">
            <a:avLst/>
          </a:prstGeom>
        </p:spPr>
      </p:pic>
    </p:spTree>
    <p:extLst>
      <p:ext uri="{BB962C8B-B14F-4D97-AF65-F5344CB8AC3E}">
        <p14:creationId xmlns:p14="http://schemas.microsoft.com/office/powerpoint/2010/main" val="99819225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5933A2-B3AE-4A49-B50D-AC3D36E1A912}"/>
              </a:ext>
            </a:extLst>
          </p:cNvPr>
          <p:cNvGrpSpPr/>
          <p:nvPr/>
        </p:nvGrpSpPr>
        <p:grpSpPr>
          <a:xfrm>
            <a:off x="-3293053" y="-641303"/>
            <a:ext cx="19664610" cy="8023124"/>
            <a:chOff x="-3293053" y="-641303"/>
            <a:chExt cx="1966461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grpSp>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BCC8D4C-F34F-FB49-B5CB-B606C808AA9F}"/>
              </a:ext>
            </a:extLst>
          </p:cNvPr>
          <p:cNvGrpSpPr/>
          <p:nvPr/>
        </p:nvGrpSpPr>
        <p:grpSpPr>
          <a:xfrm>
            <a:off x="6657452" y="2084074"/>
            <a:ext cx="5452174" cy="2825506"/>
            <a:chOff x="6657452" y="2084074"/>
            <a:chExt cx="5452174" cy="2825506"/>
          </a:xfrm>
        </p:grpSpPr>
        <p:sp>
          <p:nvSpPr>
            <p:cNvPr id="11" name="文本框 10"/>
            <p:cNvSpPr txBox="1"/>
            <p:nvPr/>
          </p:nvSpPr>
          <p:spPr>
            <a:xfrm>
              <a:off x="7039163" y="3740029"/>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成果展示</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7039163" y="4386360"/>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研究方法</a:t>
            </a:r>
          </a:p>
        </p:txBody>
      </p:sp>
      <p:sp>
        <p:nvSpPr>
          <p:cNvPr id="102" name="矩形 101"/>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checkerboard(across)">
                                      <p:cBhvr>
                                        <p:cTn id="10" dur="500"/>
                                        <p:tgtEl>
                                          <p:spTgt spid="9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grpSp>
        <p:nvGrpSpPr>
          <p:cNvPr id="4" name="组合 3">
            <a:extLst>
              <a:ext uri="{FF2B5EF4-FFF2-40B4-BE49-F238E27FC236}">
                <a16:creationId xmlns:a16="http://schemas.microsoft.com/office/drawing/2014/main" id="{2AC118A0-6FF4-4B4D-BC0C-60ACBF6C2C83}"/>
              </a:ext>
            </a:extLst>
          </p:cNvPr>
          <p:cNvGrpSpPr/>
          <p:nvPr/>
        </p:nvGrpSpPr>
        <p:grpSpPr>
          <a:xfrm>
            <a:off x="0" y="479236"/>
            <a:ext cx="5853584" cy="584775"/>
            <a:chOff x="0" y="479236"/>
            <a:chExt cx="5853584" cy="584775"/>
          </a:xfrm>
        </p:grpSpPr>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out)">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ppt_w+.15"/>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animEffect transition="in" filter="fade">
                                      <p:cBhvr>
                                        <p:cTn id="17" dur="500"/>
                                        <p:tgtEl>
                                          <p:spTgt spid="13"/>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400"/>
                                        <p:tgtEl>
                                          <p:spTgt spid="9"/>
                                        </p:tgtEl>
                                      </p:cBhvr>
                                    </p:animEffect>
                                  </p:childTnLst>
                                </p:cTn>
                              </p:par>
                              <p:par>
                                <p:cTn id="21" presetID="50" presetClass="entr" presetSubtype="0" decel="100000" fill="hold" grpId="0" nodeType="withEffect">
                                  <p:stCondLst>
                                    <p:cond delay="3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15"/>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par>
                                <p:cTn id="26" presetID="10" presetClass="entr" presetSubtype="0" fill="hold" grpId="0" nodeType="withEffect">
                                  <p:stCondLst>
                                    <p:cond delay="350"/>
                                  </p:stCondLst>
                                  <p:iterate type="wd">
                                    <p:tmPct val="4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400"/>
                                        <p:tgtEl>
                                          <p:spTgt spid="11"/>
                                        </p:tgtEl>
                                      </p:cBhvr>
                                    </p:animEffect>
                                  </p:childTnLst>
                                </p:cTn>
                              </p:par>
                              <p:par>
                                <p:cTn id="29" presetID="10" presetClass="entr" presetSubtype="0" fill="hold" grpId="0" nodeType="withEffect">
                                  <p:stCondLst>
                                    <p:cond delay="0"/>
                                  </p:stCondLst>
                                  <p:iterate type="wd">
                                    <p:tmPct val="4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50" presetClass="entr" presetSubtype="0" decel="100000" fill="hold" grpId="0" nodeType="withEffect">
                                  <p:stCondLst>
                                    <p:cond delay="7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ppt_w+.15"/>
                                          </p:val>
                                        </p:tav>
                                        <p:tav tm="100000">
                                          <p:val>
                                            <p:strVal val="#ppt_w"/>
                                          </p:val>
                                        </p:tav>
                                      </p:tavLst>
                                    </p:anim>
                                    <p:anim calcmode="lin" valueType="num">
                                      <p:cBhvr>
                                        <p:cTn id="35" dur="500" fill="hold"/>
                                        <p:tgtEl>
                                          <p:spTgt spid="15"/>
                                        </p:tgtEl>
                                        <p:attrNameLst>
                                          <p:attrName>ppt_h</p:attrName>
                                        </p:attrNameLst>
                                      </p:cBhvr>
                                      <p:tavLst>
                                        <p:tav tm="0">
                                          <p:val>
                                            <p:strVal val="#ppt_h"/>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使得世界各地的学术交流更加便捷、高效。不同学者之间的沟通交流愈发紧密，学者之间复杂的合作关系构成了一张巨大的学术网络，如何从这个网络中获取有价值的信息（如研究团体等）已经变成了有价值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121002" y="3391436"/>
            <a:ext cx="3881945" cy="2301784"/>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选题的目的在于，以</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文献库数据为基础，使用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作为存储工具，通过集成图相关的算法，设计实现一个学术网络信息检索平台。</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如：相似度查询、中心度查询、研究团体搜索等。</a:t>
            </a:r>
          </a:p>
        </p:txBody>
      </p:sp>
      <p:sp>
        <p:nvSpPr>
          <p:cNvPr id="11" name="文本框 10"/>
          <p:cNvSpPr txBox="1"/>
          <p:nvPr/>
        </p:nvSpPr>
        <p:spPr>
          <a:xfrm>
            <a:off x="882665" y="2676081"/>
            <a:ext cx="288659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选题背景及意义</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选题目的</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1" presetClass="entr" presetSubtype="0" fill="hold" grpId="1"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grpSp>
        <p:nvGrpSpPr>
          <p:cNvPr id="2" name="组合 1">
            <a:extLst>
              <a:ext uri="{FF2B5EF4-FFF2-40B4-BE49-F238E27FC236}">
                <a16:creationId xmlns:a16="http://schemas.microsoft.com/office/drawing/2014/main" id="{FC3E375E-BFF6-9543-9B4C-E2380B689E86}"/>
              </a:ext>
            </a:extLst>
          </p:cNvPr>
          <p:cNvGrpSpPr/>
          <p:nvPr/>
        </p:nvGrpSpPr>
        <p:grpSpPr>
          <a:xfrm>
            <a:off x="0" y="536386"/>
            <a:ext cx="5853584" cy="584775"/>
            <a:chOff x="0" y="536386"/>
            <a:chExt cx="5853584" cy="584775"/>
          </a:xfrm>
        </p:grpSpPr>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fltVal val="0.5"/>
                                          </p:val>
                                        </p:tav>
                                        <p:tav tm="100000">
                                          <p:val>
                                            <p:strVal val="#ppt_x"/>
                                          </p:val>
                                        </p:tav>
                                      </p:tavLst>
                                    </p:anim>
                                    <p:anim calcmode="lin" valueType="num">
                                      <p:cBhvr>
                                        <p:cTn id="28" dur="500" fill="hold"/>
                                        <p:tgtEl>
                                          <p:spTgt spid="2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fltVal val="0.5"/>
                                          </p:val>
                                        </p:tav>
                                        <p:tav tm="100000">
                                          <p:val>
                                            <p:strVal val="#ppt_x"/>
                                          </p:val>
                                        </p:tav>
                                      </p:tavLst>
                                    </p:anim>
                                    <p:anim calcmode="lin" valueType="num">
                                      <p:cBhvr>
                                        <p:cTn id="56" dur="500" fill="hold"/>
                                        <p:tgtEl>
                                          <p:spTgt spid="33"/>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fltVal val="0.5"/>
                                          </p:val>
                                        </p:tav>
                                        <p:tav tm="100000">
                                          <p:val>
                                            <p:strVal val="#ppt_x"/>
                                          </p:val>
                                        </p:tav>
                                      </p:tavLst>
                                    </p:anim>
                                    <p:anim calcmode="lin" valueType="num">
                                      <p:cBhvr>
                                        <p:cTn id="63" dur="500" fill="hold"/>
                                        <p:tgtEl>
                                          <p:spTgt spid="34"/>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fltVal val="0.5"/>
                                          </p:val>
                                        </p:tav>
                                        <p:tav tm="100000">
                                          <p:val>
                                            <p:strVal val="#ppt_x"/>
                                          </p:val>
                                        </p:tav>
                                      </p:tavLst>
                                    </p:anim>
                                    <p:anim calcmode="lin" valueType="num">
                                      <p:cBhvr>
                                        <p:cTn id="77" dur="500" fill="hold"/>
                                        <p:tgtEl>
                                          <p:spTgt spid="36"/>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500" fill="hold"/>
                                        <p:tgtEl>
                                          <p:spTgt spid="38"/>
                                        </p:tgtEl>
                                        <p:attrNameLst>
                                          <p:attrName>ppt_w</p:attrName>
                                        </p:attrNameLst>
                                      </p:cBhvr>
                                      <p:tavLst>
                                        <p:tav tm="0">
                                          <p:val>
                                            <p:fltVal val="0"/>
                                          </p:val>
                                        </p:tav>
                                        <p:tav tm="100000">
                                          <p:val>
                                            <p:strVal val="#ppt_w"/>
                                          </p:val>
                                        </p:tav>
                                      </p:tavLst>
                                    </p:anim>
                                    <p:anim calcmode="lin" valueType="num">
                                      <p:cBhvr>
                                        <p:cTn id="81" dur="500" fill="hold"/>
                                        <p:tgtEl>
                                          <p:spTgt spid="38"/>
                                        </p:tgtEl>
                                        <p:attrNameLst>
                                          <p:attrName>ppt_h</p:attrName>
                                        </p:attrNameLst>
                                      </p:cBhvr>
                                      <p:tavLst>
                                        <p:tav tm="0">
                                          <p:val>
                                            <p:fltVal val="0"/>
                                          </p:val>
                                        </p:tav>
                                        <p:tav tm="100000">
                                          <p:val>
                                            <p:strVal val="#ppt_h"/>
                                          </p:val>
                                        </p:tav>
                                      </p:tavLst>
                                    </p:anim>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fltVal val="0.5"/>
                                          </p:val>
                                        </p:tav>
                                        <p:tav tm="100000">
                                          <p:val>
                                            <p:strVal val="#ppt_x"/>
                                          </p:val>
                                        </p:tav>
                                      </p:tavLst>
                                    </p:anim>
                                    <p:anim calcmode="lin" valueType="num">
                                      <p:cBhvr>
                                        <p:cTn id="84" dur="500" fill="hold"/>
                                        <p:tgtEl>
                                          <p:spTgt spid="3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anim calcmode="lin" valueType="num">
                                      <p:cBhvr>
                                        <p:cTn id="97" dur="500" fill="hold"/>
                                        <p:tgtEl>
                                          <p:spTgt spid="40"/>
                                        </p:tgtEl>
                                        <p:attrNameLst>
                                          <p:attrName>ppt_x</p:attrName>
                                        </p:attrNameLst>
                                      </p:cBhvr>
                                      <p:tavLst>
                                        <p:tav tm="0">
                                          <p:val>
                                            <p:fltVal val="0.5"/>
                                          </p:val>
                                        </p:tav>
                                        <p:tav tm="100000">
                                          <p:val>
                                            <p:strVal val="#ppt_x"/>
                                          </p:val>
                                        </p:tav>
                                      </p:tavLst>
                                    </p:anim>
                                    <p:anim calcmode="lin" valueType="num">
                                      <p:cBhvr>
                                        <p:cTn id="98" dur="500" fill="hold"/>
                                        <p:tgtEl>
                                          <p:spTgt spid="4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fltVal val="0.5"/>
                                          </p:val>
                                        </p:tav>
                                        <p:tav tm="100000">
                                          <p:val>
                                            <p:strVal val="#ppt_x"/>
                                          </p:val>
                                        </p:tav>
                                      </p:tavLst>
                                    </p:anim>
                                    <p:anim calcmode="lin" valueType="num">
                                      <p:cBhvr>
                                        <p:cTn id="105" dur="500" fill="hold"/>
                                        <p:tgtEl>
                                          <p:spTgt spid="4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anim calcmode="lin" valueType="num">
                                      <p:cBhvr>
                                        <p:cTn id="111" dur="500" fill="hold"/>
                                        <p:tgtEl>
                                          <p:spTgt spid="42"/>
                                        </p:tgtEl>
                                        <p:attrNameLst>
                                          <p:attrName>ppt_x</p:attrName>
                                        </p:attrNameLst>
                                      </p:cBhvr>
                                      <p:tavLst>
                                        <p:tav tm="0">
                                          <p:val>
                                            <p:fltVal val="0.5"/>
                                          </p:val>
                                        </p:tav>
                                        <p:tav tm="100000">
                                          <p:val>
                                            <p:strVal val="#ppt_x"/>
                                          </p:val>
                                        </p:tav>
                                      </p:tavLst>
                                    </p:anim>
                                    <p:anim calcmode="lin" valueType="num">
                                      <p:cBhvr>
                                        <p:cTn id="112" dur="500" fill="hold"/>
                                        <p:tgtEl>
                                          <p:spTgt spid="4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500" fill="hold"/>
                                        <p:tgtEl>
                                          <p:spTgt spid="43"/>
                                        </p:tgtEl>
                                        <p:attrNameLst>
                                          <p:attrName>ppt_w</p:attrName>
                                        </p:attrNameLst>
                                      </p:cBhvr>
                                      <p:tavLst>
                                        <p:tav tm="0">
                                          <p:val>
                                            <p:fltVal val="0"/>
                                          </p:val>
                                        </p:tav>
                                        <p:tav tm="100000">
                                          <p:val>
                                            <p:strVal val="#ppt_w"/>
                                          </p:val>
                                        </p:tav>
                                      </p:tavLst>
                                    </p:anim>
                                    <p:anim calcmode="lin" valueType="num">
                                      <p:cBhvr>
                                        <p:cTn id="116" dur="500" fill="hold"/>
                                        <p:tgtEl>
                                          <p:spTgt spid="43"/>
                                        </p:tgtEl>
                                        <p:attrNameLst>
                                          <p:attrName>ppt_h</p:attrName>
                                        </p:attrNameLst>
                                      </p:cBhvr>
                                      <p:tavLst>
                                        <p:tav tm="0">
                                          <p:val>
                                            <p:fltVal val="0"/>
                                          </p:val>
                                        </p:tav>
                                        <p:tav tm="100000">
                                          <p:val>
                                            <p:strVal val="#ppt_h"/>
                                          </p:val>
                                        </p:tav>
                                      </p:tavLst>
                                    </p:anim>
                                    <p:animEffect transition="in" filter="fade">
                                      <p:cBhvr>
                                        <p:cTn id="117" dur="500"/>
                                        <p:tgtEl>
                                          <p:spTgt spid="43"/>
                                        </p:tgtEl>
                                      </p:cBhvr>
                                    </p:animEffect>
                                    <p:anim calcmode="lin" valueType="num">
                                      <p:cBhvr>
                                        <p:cTn id="118" dur="500" fill="hold"/>
                                        <p:tgtEl>
                                          <p:spTgt spid="43"/>
                                        </p:tgtEl>
                                        <p:attrNameLst>
                                          <p:attrName>ppt_x</p:attrName>
                                        </p:attrNameLst>
                                      </p:cBhvr>
                                      <p:tavLst>
                                        <p:tav tm="0">
                                          <p:val>
                                            <p:fltVal val="0.5"/>
                                          </p:val>
                                        </p:tav>
                                        <p:tav tm="100000">
                                          <p:val>
                                            <p:strVal val="#ppt_x"/>
                                          </p:val>
                                        </p:tav>
                                      </p:tavLst>
                                    </p:anim>
                                    <p:anim calcmode="lin" valueType="num">
                                      <p:cBhvr>
                                        <p:cTn id="119" dur="500" fill="hold"/>
                                        <p:tgtEl>
                                          <p:spTgt spid="4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anim calcmode="lin" valueType="num">
                                      <p:cBhvr>
                                        <p:cTn id="125" dur="500" fill="hold"/>
                                        <p:tgtEl>
                                          <p:spTgt spid="44"/>
                                        </p:tgtEl>
                                        <p:attrNameLst>
                                          <p:attrName>ppt_x</p:attrName>
                                        </p:attrNameLst>
                                      </p:cBhvr>
                                      <p:tavLst>
                                        <p:tav tm="0">
                                          <p:val>
                                            <p:fltVal val="0.5"/>
                                          </p:val>
                                        </p:tav>
                                        <p:tav tm="100000">
                                          <p:val>
                                            <p:strVal val="#ppt_x"/>
                                          </p:val>
                                        </p:tav>
                                      </p:tavLst>
                                    </p:anim>
                                    <p:anim calcmode="lin" valueType="num">
                                      <p:cBhvr>
                                        <p:cTn id="126" dur="500" fill="hold"/>
                                        <p:tgtEl>
                                          <p:spTgt spid="4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fltVal val="0.5"/>
                                          </p:val>
                                        </p:tav>
                                        <p:tav tm="100000">
                                          <p:val>
                                            <p:strVal val="#ppt_x"/>
                                          </p:val>
                                        </p:tav>
                                      </p:tavLst>
                                    </p:anim>
                                    <p:anim calcmode="lin" valueType="num">
                                      <p:cBhvr>
                                        <p:cTn id="133" dur="500" fill="hold"/>
                                        <p:tgtEl>
                                          <p:spTgt spid="4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anim calcmode="lin" valueType="num">
                                      <p:cBhvr>
                                        <p:cTn id="139" dur="500" fill="hold"/>
                                        <p:tgtEl>
                                          <p:spTgt spid="46"/>
                                        </p:tgtEl>
                                        <p:attrNameLst>
                                          <p:attrName>ppt_x</p:attrName>
                                        </p:attrNameLst>
                                      </p:cBhvr>
                                      <p:tavLst>
                                        <p:tav tm="0">
                                          <p:val>
                                            <p:fltVal val="0.5"/>
                                          </p:val>
                                        </p:tav>
                                        <p:tav tm="100000">
                                          <p:val>
                                            <p:strVal val="#ppt_x"/>
                                          </p:val>
                                        </p:tav>
                                      </p:tavLst>
                                    </p:anim>
                                    <p:anim calcmode="lin" valueType="num">
                                      <p:cBhvr>
                                        <p:cTn id="140" dur="500" fill="hold"/>
                                        <p:tgtEl>
                                          <p:spTgt spid="4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 calcmode="lin" valueType="num">
                                      <p:cBhvr>
                                        <p:cTn id="143" dur="500" fill="hold"/>
                                        <p:tgtEl>
                                          <p:spTgt spid="47"/>
                                        </p:tgtEl>
                                        <p:attrNameLst>
                                          <p:attrName>ppt_w</p:attrName>
                                        </p:attrNameLst>
                                      </p:cBhvr>
                                      <p:tavLst>
                                        <p:tav tm="0">
                                          <p:val>
                                            <p:fltVal val="0"/>
                                          </p:val>
                                        </p:tav>
                                        <p:tav tm="100000">
                                          <p:val>
                                            <p:strVal val="#ppt_w"/>
                                          </p:val>
                                        </p:tav>
                                      </p:tavLst>
                                    </p:anim>
                                    <p:anim calcmode="lin" valueType="num">
                                      <p:cBhvr>
                                        <p:cTn id="144" dur="500" fill="hold"/>
                                        <p:tgtEl>
                                          <p:spTgt spid="47"/>
                                        </p:tgtEl>
                                        <p:attrNameLst>
                                          <p:attrName>ppt_h</p:attrName>
                                        </p:attrNameLst>
                                      </p:cBhvr>
                                      <p:tavLst>
                                        <p:tav tm="0">
                                          <p:val>
                                            <p:fltVal val="0"/>
                                          </p:val>
                                        </p:tav>
                                        <p:tav tm="100000">
                                          <p:val>
                                            <p:strVal val="#ppt_h"/>
                                          </p:val>
                                        </p:tav>
                                      </p:tavLst>
                                    </p:anim>
                                    <p:animEffect transition="in" filter="fade">
                                      <p:cBhvr>
                                        <p:cTn id="145" dur="500"/>
                                        <p:tgtEl>
                                          <p:spTgt spid="47"/>
                                        </p:tgtEl>
                                      </p:cBhvr>
                                    </p:animEffect>
                                    <p:anim calcmode="lin" valueType="num">
                                      <p:cBhvr>
                                        <p:cTn id="146" dur="500" fill="hold"/>
                                        <p:tgtEl>
                                          <p:spTgt spid="47"/>
                                        </p:tgtEl>
                                        <p:attrNameLst>
                                          <p:attrName>ppt_x</p:attrName>
                                        </p:attrNameLst>
                                      </p:cBhvr>
                                      <p:tavLst>
                                        <p:tav tm="0">
                                          <p:val>
                                            <p:fltVal val="0.5"/>
                                          </p:val>
                                        </p:tav>
                                        <p:tav tm="100000">
                                          <p:val>
                                            <p:strVal val="#ppt_x"/>
                                          </p:val>
                                        </p:tav>
                                      </p:tavLst>
                                    </p:anim>
                                    <p:anim calcmode="lin" valueType="num">
                                      <p:cBhvr>
                                        <p:cTn id="147" dur="500" fill="hold"/>
                                        <p:tgtEl>
                                          <p:spTgt spid="4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500" fill="hold"/>
                                        <p:tgtEl>
                                          <p:spTgt spid="48"/>
                                        </p:tgtEl>
                                        <p:attrNameLst>
                                          <p:attrName>ppt_w</p:attrName>
                                        </p:attrNameLst>
                                      </p:cBhvr>
                                      <p:tavLst>
                                        <p:tav tm="0">
                                          <p:val>
                                            <p:fltVal val="0"/>
                                          </p:val>
                                        </p:tav>
                                        <p:tav tm="100000">
                                          <p:val>
                                            <p:strVal val="#ppt_w"/>
                                          </p:val>
                                        </p:tav>
                                      </p:tavLst>
                                    </p:anim>
                                    <p:anim calcmode="lin" valueType="num">
                                      <p:cBhvr>
                                        <p:cTn id="151" dur="500" fill="hold"/>
                                        <p:tgtEl>
                                          <p:spTgt spid="48"/>
                                        </p:tgtEl>
                                        <p:attrNameLst>
                                          <p:attrName>ppt_h</p:attrName>
                                        </p:attrNameLst>
                                      </p:cBhvr>
                                      <p:tavLst>
                                        <p:tav tm="0">
                                          <p:val>
                                            <p:fltVal val="0"/>
                                          </p:val>
                                        </p:tav>
                                        <p:tav tm="100000">
                                          <p:val>
                                            <p:strVal val="#ppt_h"/>
                                          </p:val>
                                        </p:tav>
                                      </p:tavLst>
                                    </p:anim>
                                    <p:animEffect transition="in" filter="fade">
                                      <p:cBhvr>
                                        <p:cTn id="152" dur="500"/>
                                        <p:tgtEl>
                                          <p:spTgt spid="48"/>
                                        </p:tgtEl>
                                      </p:cBhvr>
                                    </p:animEffect>
                                    <p:anim calcmode="lin" valueType="num">
                                      <p:cBhvr>
                                        <p:cTn id="153" dur="500" fill="hold"/>
                                        <p:tgtEl>
                                          <p:spTgt spid="48"/>
                                        </p:tgtEl>
                                        <p:attrNameLst>
                                          <p:attrName>ppt_x</p:attrName>
                                        </p:attrNameLst>
                                      </p:cBhvr>
                                      <p:tavLst>
                                        <p:tav tm="0">
                                          <p:val>
                                            <p:fltVal val="0.5"/>
                                          </p:val>
                                        </p:tav>
                                        <p:tav tm="100000">
                                          <p:val>
                                            <p:strVal val="#ppt_x"/>
                                          </p:val>
                                        </p:tav>
                                      </p:tavLst>
                                    </p:anim>
                                    <p:anim calcmode="lin" valueType="num">
                                      <p:cBhvr>
                                        <p:cTn id="154" dur="500" fill="hold"/>
                                        <p:tgtEl>
                                          <p:spTgt spid="4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p:cTn id="157" dur="500" fill="hold"/>
                                        <p:tgtEl>
                                          <p:spTgt spid="49"/>
                                        </p:tgtEl>
                                        <p:attrNameLst>
                                          <p:attrName>ppt_w</p:attrName>
                                        </p:attrNameLst>
                                      </p:cBhvr>
                                      <p:tavLst>
                                        <p:tav tm="0">
                                          <p:val>
                                            <p:fltVal val="0"/>
                                          </p:val>
                                        </p:tav>
                                        <p:tav tm="100000">
                                          <p:val>
                                            <p:strVal val="#ppt_w"/>
                                          </p:val>
                                        </p:tav>
                                      </p:tavLst>
                                    </p:anim>
                                    <p:anim calcmode="lin" valueType="num">
                                      <p:cBhvr>
                                        <p:cTn id="158" dur="500" fill="hold"/>
                                        <p:tgtEl>
                                          <p:spTgt spid="49"/>
                                        </p:tgtEl>
                                        <p:attrNameLst>
                                          <p:attrName>ppt_h</p:attrName>
                                        </p:attrNameLst>
                                      </p:cBhvr>
                                      <p:tavLst>
                                        <p:tav tm="0">
                                          <p:val>
                                            <p:fltVal val="0"/>
                                          </p:val>
                                        </p:tav>
                                        <p:tav tm="100000">
                                          <p:val>
                                            <p:strVal val="#ppt_h"/>
                                          </p:val>
                                        </p:tav>
                                      </p:tavLst>
                                    </p:anim>
                                    <p:animEffect transition="in" filter="fade">
                                      <p:cBhvr>
                                        <p:cTn id="159" dur="500"/>
                                        <p:tgtEl>
                                          <p:spTgt spid="49"/>
                                        </p:tgtEl>
                                      </p:cBhvr>
                                    </p:animEffect>
                                    <p:anim calcmode="lin" valueType="num">
                                      <p:cBhvr>
                                        <p:cTn id="160" dur="500" fill="hold"/>
                                        <p:tgtEl>
                                          <p:spTgt spid="49"/>
                                        </p:tgtEl>
                                        <p:attrNameLst>
                                          <p:attrName>ppt_x</p:attrName>
                                        </p:attrNameLst>
                                      </p:cBhvr>
                                      <p:tavLst>
                                        <p:tav tm="0">
                                          <p:val>
                                            <p:fltVal val="0.5"/>
                                          </p:val>
                                        </p:tav>
                                        <p:tav tm="100000">
                                          <p:val>
                                            <p:strVal val="#ppt_x"/>
                                          </p:val>
                                        </p:tav>
                                      </p:tavLst>
                                    </p:anim>
                                    <p:anim calcmode="lin" valueType="num">
                                      <p:cBhvr>
                                        <p:cTn id="161" dur="500" fill="hold"/>
                                        <p:tgtEl>
                                          <p:spTgt spid="4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500" fill="hold"/>
                                        <p:tgtEl>
                                          <p:spTgt spid="53"/>
                                        </p:tgtEl>
                                        <p:attrNameLst>
                                          <p:attrName>ppt_w</p:attrName>
                                        </p:attrNameLst>
                                      </p:cBhvr>
                                      <p:tavLst>
                                        <p:tav tm="0">
                                          <p:val>
                                            <p:fltVal val="0"/>
                                          </p:val>
                                        </p:tav>
                                        <p:tav tm="100000">
                                          <p:val>
                                            <p:strVal val="#ppt_w"/>
                                          </p:val>
                                        </p:tav>
                                      </p:tavLst>
                                    </p:anim>
                                    <p:anim calcmode="lin" valueType="num">
                                      <p:cBhvr>
                                        <p:cTn id="172" dur="500" fill="hold"/>
                                        <p:tgtEl>
                                          <p:spTgt spid="53"/>
                                        </p:tgtEl>
                                        <p:attrNameLst>
                                          <p:attrName>ppt_h</p:attrName>
                                        </p:attrNameLst>
                                      </p:cBhvr>
                                      <p:tavLst>
                                        <p:tav tm="0">
                                          <p:val>
                                            <p:fltVal val="0"/>
                                          </p:val>
                                        </p:tav>
                                        <p:tav tm="100000">
                                          <p:val>
                                            <p:strVal val="#ppt_h"/>
                                          </p:val>
                                        </p:tav>
                                      </p:tavLst>
                                    </p:anim>
                                    <p:animEffect transition="in" filter="fade">
                                      <p:cBhvr>
                                        <p:cTn id="173" dur="500"/>
                                        <p:tgtEl>
                                          <p:spTgt spid="53"/>
                                        </p:tgtEl>
                                      </p:cBhvr>
                                    </p:animEffect>
                                    <p:anim calcmode="lin" valueType="num">
                                      <p:cBhvr>
                                        <p:cTn id="174" dur="500" fill="hold"/>
                                        <p:tgtEl>
                                          <p:spTgt spid="53"/>
                                        </p:tgtEl>
                                        <p:attrNameLst>
                                          <p:attrName>ppt_x</p:attrName>
                                        </p:attrNameLst>
                                      </p:cBhvr>
                                      <p:tavLst>
                                        <p:tav tm="0">
                                          <p:val>
                                            <p:fltVal val="0.5"/>
                                          </p:val>
                                        </p:tav>
                                        <p:tav tm="100000">
                                          <p:val>
                                            <p:strVal val="#ppt_x"/>
                                          </p:val>
                                        </p:tav>
                                      </p:tavLst>
                                    </p:anim>
                                    <p:anim calcmode="lin" valueType="num">
                                      <p:cBhvr>
                                        <p:cTn id="175" dur="500" fill="hold"/>
                                        <p:tgtEl>
                                          <p:spTgt spid="53"/>
                                        </p:tgtEl>
                                        <p:attrNameLst>
                                          <p:attrName>ppt_y</p:attrName>
                                        </p:attrNameLst>
                                      </p:cBhvr>
                                      <p:tavLst>
                                        <p:tav tm="0">
                                          <p:val>
                                            <p:fltVal val="0.5"/>
                                          </p:val>
                                        </p:tav>
                                        <p:tav tm="100000">
                                          <p:val>
                                            <p:strVal val="#ppt_y"/>
                                          </p:val>
                                        </p:tav>
                                      </p:tavLst>
                                    </p:anim>
                                  </p:childTnLst>
                                </p:cTn>
                              </p:par>
                              <p:par>
                                <p:cTn id="176" presetID="10" presetClass="entr" presetSubtype="0" fill="hold" grpId="0" nodeType="with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500"/>
                                        <p:tgtEl>
                                          <p:spTgt spid="2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fade">
                                      <p:cBhvr>
                                        <p:cTn id="186" dur="500"/>
                                        <p:tgtEl>
                                          <p:spTgt spid="4"/>
                                        </p:tgtEl>
                                      </p:cBhvr>
                                    </p:animEffect>
                                  </p:childTnLst>
                                </p:cTn>
                              </p:par>
                              <p:par>
                                <p:cTn id="187" presetID="10" presetClass="entr" presetSubtype="0" fill="hold" grpId="0" nodeType="withEffect">
                                  <p:stCondLst>
                                    <p:cond delay="0"/>
                                  </p:stCondLst>
                                  <p:iterate type="wd">
                                    <p:tmPct val="5000"/>
                                  </p:iterate>
                                  <p:childTnLst>
                                    <p:set>
                                      <p:cBhvr>
                                        <p:cTn id="188" dur="1" fill="hold">
                                          <p:stCondLst>
                                            <p:cond delay="0"/>
                                          </p:stCondLst>
                                        </p:cTn>
                                        <p:tgtEl>
                                          <p:spTgt spid="5"/>
                                        </p:tgtEl>
                                        <p:attrNameLst>
                                          <p:attrName>style.visibility</p:attrName>
                                        </p:attrNameLst>
                                      </p:cBhvr>
                                      <p:to>
                                        <p:strVal val="visible"/>
                                      </p:to>
                                    </p:set>
                                    <p:animEffect transition="in" filter="fade">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animEffect transition="in" filter="fade">
                                      <p:cBhvr>
                                        <p:cTn id="197" dur="500"/>
                                        <p:tgtEl>
                                          <p:spTgt spid="8"/>
                                        </p:tgtEl>
                                      </p:cBhvr>
                                    </p:animEffect>
                                  </p:childTnLst>
                                </p:cTn>
                              </p:par>
                              <p:par>
                                <p:cTn id="198" presetID="10" presetClass="entr" presetSubtype="0" fill="hold" grpId="0" nodeType="withEffect">
                                  <p:stCondLst>
                                    <p:cond delay="0"/>
                                  </p:stCondLst>
                                  <p:iterate type="wd">
                                    <p:tmPct val="5000"/>
                                  </p:iterate>
                                  <p:childTnLst>
                                    <p:set>
                                      <p:cBhvr>
                                        <p:cTn id="199" dur="1" fill="hold">
                                          <p:stCondLst>
                                            <p:cond delay="0"/>
                                          </p:stCondLst>
                                        </p:cTn>
                                        <p:tgtEl>
                                          <p:spTgt spid="9"/>
                                        </p:tgtEl>
                                        <p:attrNameLst>
                                          <p:attrName>style.visibility</p:attrName>
                                        </p:attrNameLst>
                                      </p:cBhvr>
                                      <p:to>
                                        <p:strVal val="visible"/>
                                      </p:to>
                                    </p:set>
                                    <p:animEffect transition="in" filter="fade">
                                      <p:cBhvr>
                                        <p:cTn id="200" dur="500"/>
                                        <p:tgtEl>
                                          <p:spTgt spid="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Effect transition="in" filter="fade">
                                      <p:cBhvr>
                                        <p:cTn id="205" dur="500"/>
                                        <p:tgtEl>
                                          <p:spTgt spid="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
                                        </p:tgtEl>
                                        <p:attrNameLst>
                                          <p:attrName>style.visibility</p:attrName>
                                        </p:attrNameLst>
                                      </p:cBhvr>
                                      <p:to>
                                        <p:strVal val="visible"/>
                                      </p:to>
                                    </p:set>
                                    <p:animEffect transition="in" filter="fade">
                                      <p:cBhvr>
                                        <p:cTn id="208" dur="500"/>
                                        <p:tgtEl>
                                          <p:spTgt spid="6"/>
                                        </p:tgtEl>
                                      </p:cBhvr>
                                    </p:animEffect>
                                  </p:childTnLst>
                                </p:cTn>
                              </p:par>
                              <p:par>
                                <p:cTn id="209" presetID="10" presetClass="entr" presetSubtype="0" fill="hold" grpId="0" nodeType="withEffect">
                                  <p:stCondLst>
                                    <p:cond delay="0"/>
                                  </p:stCondLst>
                                  <p:iterate type="wd">
                                    <p:tmPct val="5000"/>
                                  </p:iterate>
                                  <p:childTnLst>
                                    <p:set>
                                      <p:cBhvr>
                                        <p:cTn id="210" dur="1" fill="hold">
                                          <p:stCondLst>
                                            <p:cond delay="0"/>
                                          </p:stCondLst>
                                        </p:cTn>
                                        <p:tgtEl>
                                          <p:spTgt spid="7"/>
                                        </p:tgtEl>
                                        <p:attrNameLst>
                                          <p:attrName>style.visibility</p:attrName>
                                        </p:attrNameLst>
                                      </p:cBhvr>
                                      <p:to>
                                        <p:strVal val="visible"/>
                                      </p:to>
                                    </p:set>
                                    <p:animEffect transition="in" filter="fade">
                                      <p:cBhvr>
                                        <p:cTn id="211" dur="500"/>
                                        <p:tgtEl>
                                          <p:spTgt spid="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24"/>
                                        </p:tgtEl>
                                        <p:attrNameLst>
                                          <p:attrName>style.visibility</p:attrName>
                                        </p:attrNameLst>
                                      </p:cBhvr>
                                      <p:to>
                                        <p:strVal val="visible"/>
                                      </p:to>
                                    </p:set>
                                    <p:animEffect transition="in" filter="fade">
                                      <p:cBhvr>
                                        <p:cTn id="216" dur="500"/>
                                        <p:tgtEl>
                                          <p:spTgt spid="2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
                                        </p:tgtEl>
                                        <p:attrNameLst>
                                          <p:attrName>style.visibility</p:attrName>
                                        </p:attrNameLst>
                                      </p:cBhvr>
                                      <p:to>
                                        <p:strVal val="visible"/>
                                      </p:to>
                                    </p:set>
                                    <p:animEffect transition="in" filter="fade">
                                      <p:cBhvr>
                                        <p:cTn id="219" dur="500"/>
                                        <p:tgtEl>
                                          <p:spTgt spid="10"/>
                                        </p:tgtEl>
                                      </p:cBhvr>
                                    </p:animEffect>
                                  </p:childTnLst>
                                </p:cTn>
                              </p:par>
                              <p:par>
                                <p:cTn id="220" presetID="10" presetClass="entr" presetSubtype="0" fill="hold" grpId="0" nodeType="withEffect">
                                  <p:stCondLst>
                                    <p:cond delay="0"/>
                                  </p:stCondLst>
                                  <p:iterate type="wd">
                                    <p:tmPct val="5000"/>
                                  </p:iterate>
                                  <p:childTnLst>
                                    <p:set>
                                      <p:cBhvr>
                                        <p:cTn id="221" dur="1" fill="hold">
                                          <p:stCondLst>
                                            <p:cond delay="0"/>
                                          </p:stCondLst>
                                        </p:cTn>
                                        <p:tgtEl>
                                          <p:spTgt spid="11"/>
                                        </p:tgtEl>
                                        <p:attrNameLst>
                                          <p:attrName>style.visibility</p:attrName>
                                        </p:attrNameLst>
                                      </p:cBhvr>
                                      <p:to>
                                        <p:strVal val="visible"/>
                                      </p:to>
                                    </p:set>
                                    <p:animEffect transition="in" filter="fade">
                                      <p:cBhvr>
                                        <p:cTn id="2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7097607" y="3774038"/>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980888" y="4420369"/>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par>
                          <p:cTn id="12" fill="hold">
                            <p:stCondLst>
                              <p:cond delay="25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0ED3E-0652-F749-AE89-09E586DFE156}"/>
              </a:ext>
            </a:extLst>
          </p:cNvPr>
          <p:cNvGrpSpPr/>
          <p:nvPr/>
        </p:nvGrpSpPr>
        <p:grpSpPr>
          <a:xfrm>
            <a:off x="0" y="479236"/>
            <a:ext cx="5853584" cy="584775"/>
            <a:chOff x="0" y="479236"/>
            <a:chExt cx="5853584" cy="584775"/>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研究过程概述</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solidFill>
            <a:schemeClr val="accent1">
              <a:lumMod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497389" y="5368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在前两个阶段基础上设计合适的软件架构，开发实现功能需求。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300" fill="hold"/>
                                        <p:tgtEl>
                                          <p:spTgt spid="55"/>
                                        </p:tgtEl>
                                        <p:attrNameLst>
                                          <p:attrName>ppt_w</p:attrName>
                                        </p:attrNameLst>
                                      </p:cBhvr>
                                      <p:tavLst>
                                        <p:tav tm="0">
                                          <p:val>
                                            <p:fltVal val="0"/>
                                          </p:val>
                                        </p:tav>
                                        <p:tav tm="100000">
                                          <p:val>
                                            <p:strVal val="#ppt_w"/>
                                          </p:val>
                                        </p:tav>
                                      </p:tavLst>
                                    </p:anim>
                                    <p:anim calcmode="lin" valueType="num">
                                      <p:cBhvr>
                                        <p:cTn id="16" dur="300" fill="hold"/>
                                        <p:tgtEl>
                                          <p:spTgt spid="55"/>
                                        </p:tgtEl>
                                        <p:attrNameLst>
                                          <p:attrName>ppt_h</p:attrName>
                                        </p:attrNameLst>
                                      </p:cBhvr>
                                      <p:tavLst>
                                        <p:tav tm="0">
                                          <p:val>
                                            <p:fltVal val="0"/>
                                          </p:val>
                                        </p:tav>
                                        <p:tav tm="100000">
                                          <p:val>
                                            <p:strVal val="#ppt_h"/>
                                          </p:val>
                                        </p:tav>
                                      </p:tavLst>
                                    </p:anim>
                                    <p:animEffect transition="in" filter="fade">
                                      <p:cBhvr>
                                        <p:cTn id="17" dur="300"/>
                                        <p:tgtEl>
                                          <p:spTgt spid="55"/>
                                        </p:tgtEl>
                                      </p:cBhvr>
                                    </p:animEffect>
                                  </p:childTnLst>
                                </p:cTn>
                              </p:par>
                            </p:childTnLst>
                          </p:cTn>
                        </p:par>
                        <p:par>
                          <p:cTn id="18" fill="hold">
                            <p:stCondLst>
                              <p:cond delay="10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250"/>
                                  </p:stCondLst>
                                  <p:iterate type="wd">
                                    <p:tmPct val="4000"/>
                                  </p:iterate>
                                  <p:childTnLst>
                                    <p:set>
                                      <p:cBhvr>
                                        <p:cTn id="26" dur="1" fill="hold">
                                          <p:stCondLst>
                                            <p:cond delay="0"/>
                                          </p:stCondLst>
                                        </p:cTn>
                                        <p:tgtEl>
                                          <p:spTgt spid="27"/>
                                        </p:tgtEl>
                                        <p:attrNameLst>
                                          <p:attrName>style.visibility</p:attrName>
                                        </p:attrNameLst>
                                      </p:cBhvr>
                                      <p:to>
                                        <p:strVal val="visible"/>
                                      </p:to>
                                    </p:set>
                                    <p:animEffect transition="in" filter="fade">
                                      <p:cBhvr>
                                        <p:cTn id="27" dur="4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300"/>
                                        <p:tgtEl>
                                          <p:spTgt spid="37"/>
                                        </p:tgtEl>
                                      </p:cBhvr>
                                    </p:animEffect>
                                  </p:childTnLst>
                                </p:cTn>
                              </p:par>
                              <p:par>
                                <p:cTn id="33" presetID="2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3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4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400"/>
                                        <p:tgtEl>
                                          <p:spTgt spid="43"/>
                                        </p:tgtEl>
                                      </p:cBhvr>
                                    </p:animEffect>
                                  </p:childTnLst>
                                </p:cTn>
                              </p:par>
                              <p:par>
                                <p:cTn id="42" presetID="10" presetClass="entr" presetSubtype="0" fill="hold" grpId="0" nodeType="withEffect">
                                  <p:stCondLst>
                                    <p:cond delay="250"/>
                                  </p:stCondLst>
                                  <p:iterate type="wd">
                                    <p:tmPct val="4000"/>
                                  </p:iterate>
                                  <p:childTnLst>
                                    <p:set>
                                      <p:cBhvr>
                                        <p:cTn id="43" dur="1" fill="hold">
                                          <p:stCondLst>
                                            <p:cond delay="0"/>
                                          </p:stCondLst>
                                        </p:cTn>
                                        <p:tgtEl>
                                          <p:spTgt spid="42"/>
                                        </p:tgtEl>
                                        <p:attrNameLst>
                                          <p:attrName>style.visibility</p:attrName>
                                        </p:attrNameLst>
                                      </p:cBhvr>
                                      <p:to>
                                        <p:strVal val="visible"/>
                                      </p:to>
                                    </p:set>
                                    <p:animEffect transition="in" filter="fade">
                                      <p:cBhvr>
                                        <p:cTn id="44" dur="4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300"/>
                                        <p:tgtEl>
                                          <p:spTgt spid="41"/>
                                        </p:tgtEl>
                                      </p:cBhvr>
                                    </p:animEffect>
                                  </p:childTnLst>
                                </p:cTn>
                              </p:par>
                              <p:par>
                                <p:cTn id="50" presetID="22" presetClass="entr" presetSubtype="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4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400"/>
                                        <p:tgtEl>
                                          <p:spTgt spid="45"/>
                                        </p:tgtEl>
                                      </p:cBhvr>
                                    </p:animEffect>
                                  </p:childTnLst>
                                </p:cTn>
                              </p:par>
                              <p:par>
                                <p:cTn id="59" presetID="10" presetClass="entr" presetSubtype="0" fill="hold" grpId="0" nodeType="withEffect">
                                  <p:stCondLst>
                                    <p:cond delay="250"/>
                                  </p:stCondLst>
                                  <p:iterate type="wd">
                                    <p:tmPct val="4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27" grpId="0"/>
      <p:bldP spid="28" grpId="0"/>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241885" y="1635163"/>
            <a:ext cx="5223399" cy="5223399"/>
          </a:xfrm>
          <a:prstGeom prst="rect">
            <a:avLst/>
          </a:prstGeom>
        </p:spPr>
      </p:pic>
      <p:sp>
        <p:nvSpPr>
          <p:cNvPr id="11" name="椭圆 10"/>
          <p:cNvSpPr/>
          <p:nvPr/>
        </p:nvSpPr>
        <p:spPr>
          <a:xfrm>
            <a:off x="3534051" y="4099197"/>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5976893" y="1254362"/>
            <a:ext cx="5007249" cy="1265344"/>
          </a:xfrm>
          <a:prstGeom prst="rect">
            <a:avLst/>
          </a:prstGeom>
        </p:spPr>
        <p:txBody>
          <a:bodyPr wrap="square" lIns="91438" tIns="45719" rIns="91438" bIns="45719">
            <a:spAutoFit/>
          </a:bodyPr>
          <a:lstStyle/>
          <a:p>
            <a:pPr>
              <a:lnSpc>
                <a:spcPct val="13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二、算法集成</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社区搜索算法（</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ATC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Louvain</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相似度算法（</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中心度算法（中介中心性）</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7752903" y="4294852"/>
            <a:ext cx="3457055" cy="985268"/>
          </a:xfrm>
          <a:prstGeom prst="rect">
            <a:avLst/>
          </a:prstGeom>
        </p:spPr>
        <p:txBody>
          <a:bodyPr wrap="square" lIns="91438" tIns="45719" rIns="91438" bIns="45719">
            <a:spAutoFit/>
          </a:bodyPr>
          <a:lstStyle/>
          <a:p>
            <a:pPr>
              <a:lnSpc>
                <a:spcPct val="13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三、系统实现</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前端可视化模块</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后端</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接口模块</a:t>
            </a:r>
          </a:p>
        </p:txBody>
      </p:sp>
      <p:sp>
        <p:nvSpPr>
          <p:cNvPr id="19" name="矩形 18"/>
          <p:cNvSpPr/>
          <p:nvPr/>
        </p:nvSpPr>
        <p:spPr>
          <a:xfrm>
            <a:off x="221588" y="3926843"/>
            <a:ext cx="3540183" cy="2505684"/>
          </a:xfrm>
          <a:prstGeom prst="rect">
            <a:avLst/>
          </a:prstGeom>
        </p:spPr>
        <p:txBody>
          <a:bodyPr wrap="square" lIns="91438" tIns="45719" rIns="91438" bIns="45719">
            <a:spAutoFit/>
          </a:bodyPr>
          <a:lstStyle/>
          <a:p>
            <a:pPr>
              <a:lnSpc>
                <a:spcPct val="130000"/>
              </a:lnSpc>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一、数据建模</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数据中提取论文所需的信息（分词）</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文献库中抽取数据关系，构建图数据模型（两类节点、两类边）</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5649015" y="1381342"/>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40556E8-8143-9A42-B00E-5B57965E758F}"/>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11686</TotalTime>
  <Words>4347</Words>
  <Application>Microsoft Office PowerPoint</Application>
  <PresentationFormat>宽屏</PresentationFormat>
  <Paragraphs>591</Paragraphs>
  <Slides>33</Slides>
  <Notes>33</Notes>
  <HiddenSlides>0</HiddenSlides>
  <MMClips>11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MathJax_Main</vt:lpstr>
      <vt:lpstr>MathJax_Math-italic</vt:lpstr>
      <vt:lpstr>PingFang SC</vt:lpstr>
      <vt:lpstr>等线</vt:lpstr>
      <vt:lpstr>华文细黑</vt:lpstr>
      <vt:lpstr>宋体</vt:lpstr>
      <vt:lpstr>微软雅黑</vt:lpstr>
      <vt:lpstr>Arial</vt:lpstr>
      <vt:lpstr>Open Sans</vt:lpstr>
      <vt:lpstr>Tahoma</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lengo</cp:lastModifiedBy>
  <cp:revision>351</cp:revision>
  <dcterms:created xsi:type="dcterms:W3CDTF">2017-05-16T12:45:30Z</dcterms:created>
  <dcterms:modified xsi:type="dcterms:W3CDTF">2021-05-26T08:35:38Z</dcterms:modified>
</cp:coreProperties>
</file>